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8" r:id="rId2"/>
    <p:sldId id="263" r:id="rId3"/>
    <p:sldId id="277" r:id="rId4"/>
    <p:sldId id="345" r:id="rId5"/>
    <p:sldId id="346" r:id="rId6"/>
    <p:sldId id="322" r:id="rId7"/>
    <p:sldId id="323" r:id="rId8"/>
    <p:sldId id="312" r:id="rId9"/>
    <p:sldId id="324" r:id="rId10"/>
    <p:sldId id="327" r:id="rId11"/>
    <p:sldId id="328" r:id="rId12"/>
    <p:sldId id="300" r:id="rId13"/>
    <p:sldId id="301" r:id="rId14"/>
    <p:sldId id="319" r:id="rId15"/>
    <p:sldId id="330" r:id="rId16"/>
    <p:sldId id="331" r:id="rId17"/>
    <p:sldId id="298" r:id="rId18"/>
    <p:sldId id="320" r:id="rId19"/>
    <p:sldId id="333" r:id="rId20"/>
    <p:sldId id="332" r:id="rId21"/>
    <p:sldId id="336" r:id="rId22"/>
    <p:sldId id="334" r:id="rId23"/>
    <p:sldId id="337" r:id="rId24"/>
    <p:sldId id="338" r:id="rId25"/>
    <p:sldId id="339" r:id="rId26"/>
    <p:sldId id="340" r:id="rId27"/>
    <p:sldId id="341" r:id="rId28"/>
    <p:sldId id="342" r:id="rId29"/>
    <p:sldId id="347" r:id="rId30"/>
    <p:sldId id="344" r:id="rId31"/>
    <p:sldId id="317" r:id="rId32"/>
    <p:sldId id="273"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70" autoAdjust="0"/>
    <p:restoredTop sz="94660"/>
  </p:normalViewPr>
  <p:slideViewPr>
    <p:cSldViewPr snapToGrid="0">
      <p:cViewPr>
        <p:scale>
          <a:sx n="80" d="100"/>
          <a:sy n="80" d="100"/>
        </p:scale>
        <p:origin x="1594" y="29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jendrula" userId="3fb92e769310a649" providerId="LiveId" clId="{F1B00FFA-4B45-4FE3-A995-0B2F292D30C0}"/>
    <pc:docChg chg="custSel addSld modSld">
      <pc:chgData name="gajendrula" userId="3fb92e769310a649" providerId="LiveId" clId="{F1B00FFA-4B45-4FE3-A995-0B2F292D30C0}" dt="2023-04-12T09:13:45.936" v="61" actId="1076"/>
      <pc:docMkLst>
        <pc:docMk/>
      </pc:docMkLst>
      <pc:sldChg chg="modSp mod">
        <pc:chgData name="gajendrula" userId="3fb92e769310a649" providerId="LiveId" clId="{F1B00FFA-4B45-4FE3-A995-0B2F292D30C0}" dt="2023-04-12T03:03:07.449" v="0" actId="1076"/>
        <pc:sldMkLst>
          <pc:docMk/>
          <pc:sldMk cId="0" sldId="268"/>
        </pc:sldMkLst>
        <pc:picChg chg="mod">
          <ac:chgData name="gajendrula" userId="3fb92e769310a649" providerId="LiveId" clId="{F1B00FFA-4B45-4FE3-A995-0B2F292D30C0}" dt="2023-04-12T03:03:07.449" v="0" actId="1076"/>
          <ac:picMkLst>
            <pc:docMk/>
            <pc:sldMk cId="0" sldId="268"/>
            <ac:picMk id="10" creationId="{00000000-0000-0000-0000-000000000000}"/>
          </ac:picMkLst>
        </pc:picChg>
      </pc:sldChg>
      <pc:sldChg chg="modSp">
        <pc:chgData name="gajendrula" userId="3fb92e769310a649" providerId="LiveId" clId="{F1B00FFA-4B45-4FE3-A995-0B2F292D30C0}" dt="2023-04-12T07:10:34.607" v="2" actId="1076"/>
        <pc:sldMkLst>
          <pc:docMk/>
          <pc:sldMk cId="2957247597" sldId="333"/>
        </pc:sldMkLst>
        <pc:spChg chg="mod">
          <ac:chgData name="gajendrula" userId="3fb92e769310a649" providerId="LiveId" clId="{F1B00FFA-4B45-4FE3-A995-0B2F292D30C0}" dt="2023-04-12T07:10:34.607" v="2" actId="1076"/>
          <ac:spMkLst>
            <pc:docMk/>
            <pc:sldMk cId="2957247597" sldId="333"/>
            <ac:spMk id="6" creationId="{06B34CDE-2F70-B1FB-994E-688595C4D474}"/>
          </ac:spMkLst>
        </pc:spChg>
        <pc:picChg chg="mod">
          <ac:chgData name="gajendrula" userId="3fb92e769310a649" providerId="LiveId" clId="{F1B00FFA-4B45-4FE3-A995-0B2F292D30C0}" dt="2023-04-12T07:10:34.607" v="2" actId="1076"/>
          <ac:picMkLst>
            <pc:docMk/>
            <pc:sldMk cId="2957247597" sldId="333"/>
            <ac:picMk id="7" creationId="{00000000-0000-0000-0000-000000000000}"/>
          </ac:picMkLst>
        </pc:picChg>
      </pc:sldChg>
      <pc:sldChg chg="modSp">
        <pc:chgData name="gajendrula" userId="3fb92e769310a649" providerId="LiveId" clId="{F1B00FFA-4B45-4FE3-A995-0B2F292D30C0}" dt="2023-04-12T07:12:39.434" v="3" actId="1035"/>
        <pc:sldMkLst>
          <pc:docMk/>
          <pc:sldMk cId="2250719394" sldId="334"/>
        </pc:sldMkLst>
        <pc:spChg chg="mod">
          <ac:chgData name="gajendrula" userId="3fb92e769310a649" providerId="LiveId" clId="{F1B00FFA-4B45-4FE3-A995-0B2F292D30C0}" dt="2023-04-12T07:12:39.434" v="3" actId="1035"/>
          <ac:spMkLst>
            <pc:docMk/>
            <pc:sldMk cId="2250719394" sldId="334"/>
            <ac:spMk id="6" creationId="{06B34CDE-2F70-B1FB-994E-688595C4D474}"/>
          </ac:spMkLst>
        </pc:spChg>
        <pc:picChg chg="mod">
          <ac:chgData name="gajendrula" userId="3fb92e769310a649" providerId="LiveId" clId="{F1B00FFA-4B45-4FE3-A995-0B2F292D30C0}" dt="2023-04-12T07:12:39.434" v="3" actId="1035"/>
          <ac:picMkLst>
            <pc:docMk/>
            <pc:sldMk cId="2250719394" sldId="334"/>
            <ac:picMk id="5122" creationId="{00000000-0000-0000-0000-000000000000}"/>
          </ac:picMkLst>
        </pc:picChg>
      </pc:sldChg>
      <pc:sldChg chg="modSp">
        <pc:chgData name="gajendrula" userId="3fb92e769310a649" providerId="LiveId" clId="{F1B00FFA-4B45-4FE3-A995-0B2F292D30C0}" dt="2023-04-12T07:15:44.783" v="4" actId="1076"/>
        <pc:sldMkLst>
          <pc:docMk/>
          <pc:sldMk cId="290664650" sldId="341"/>
        </pc:sldMkLst>
        <pc:picChg chg="mod">
          <ac:chgData name="gajendrula" userId="3fb92e769310a649" providerId="LiveId" clId="{F1B00FFA-4B45-4FE3-A995-0B2F292D30C0}" dt="2023-04-12T07:15:44.783" v="4" actId="1076"/>
          <ac:picMkLst>
            <pc:docMk/>
            <pc:sldMk cId="290664650" sldId="341"/>
            <ac:picMk id="4" creationId="{AE68E45D-B0D1-D363-2DC2-C81CE693DC24}"/>
          </ac:picMkLst>
        </pc:picChg>
      </pc:sldChg>
      <pc:sldChg chg="addSp delSp modSp mod">
        <pc:chgData name="gajendrula" userId="3fb92e769310a649" providerId="LiveId" clId="{F1B00FFA-4B45-4FE3-A995-0B2F292D30C0}" dt="2023-04-12T08:14:46.214" v="9" actId="478"/>
        <pc:sldMkLst>
          <pc:docMk/>
          <pc:sldMk cId="702040538" sldId="342"/>
        </pc:sldMkLst>
        <pc:picChg chg="add del mod">
          <ac:chgData name="gajendrula" userId="3fb92e769310a649" providerId="LiveId" clId="{F1B00FFA-4B45-4FE3-A995-0B2F292D30C0}" dt="2023-04-12T08:14:46.214" v="9" actId="478"/>
          <ac:picMkLst>
            <pc:docMk/>
            <pc:sldMk cId="702040538" sldId="342"/>
            <ac:picMk id="3" creationId="{03473823-5269-BDDC-E2DE-1ACEBF2F1E89}"/>
          </ac:picMkLst>
        </pc:picChg>
      </pc:sldChg>
      <pc:sldChg chg="addSp delSp modSp add mod">
        <pc:chgData name="gajendrula" userId="3fb92e769310a649" providerId="LiveId" clId="{F1B00FFA-4B45-4FE3-A995-0B2F292D30C0}" dt="2023-04-12T09:13:45.936" v="61" actId="1076"/>
        <pc:sldMkLst>
          <pc:docMk/>
          <pc:sldMk cId="2877201280" sldId="347"/>
        </pc:sldMkLst>
        <pc:spChg chg="mod">
          <ac:chgData name="gajendrula" userId="3fb92e769310a649" providerId="LiveId" clId="{F1B00FFA-4B45-4FE3-A995-0B2F292D30C0}" dt="2023-04-12T08:15:37.315" v="44" actId="20577"/>
          <ac:spMkLst>
            <pc:docMk/>
            <pc:sldMk cId="2877201280" sldId="347"/>
            <ac:spMk id="6" creationId="{06B34CDE-2F70-B1FB-994E-688595C4D474}"/>
          </ac:spMkLst>
        </pc:spChg>
        <pc:picChg chg="mod">
          <ac:chgData name="gajendrula" userId="3fb92e769310a649" providerId="LiveId" clId="{F1B00FFA-4B45-4FE3-A995-0B2F292D30C0}" dt="2023-04-12T08:15:16.708" v="12" actId="1076"/>
          <ac:picMkLst>
            <pc:docMk/>
            <pc:sldMk cId="2877201280" sldId="347"/>
            <ac:picMk id="3" creationId="{03473823-5269-BDDC-E2DE-1ACEBF2F1E89}"/>
          </ac:picMkLst>
        </pc:picChg>
        <pc:picChg chg="add mod">
          <ac:chgData name="gajendrula" userId="3fb92e769310a649" providerId="LiveId" clId="{F1B00FFA-4B45-4FE3-A995-0B2F292D30C0}" dt="2023-04-12T09:13:45.936" v="61" actId="1076"/>
          <ac:picMkLst>
            <pc:docMk/>
            <pc:sldMk cId="2877201280" sldId="347"/>
            <ac:picMk id="5" creationId="{4437EE3A-34CA-FA9E-2435-91A85528189D}"/>
          </ac:picMkLst>
        </pc:picChg>
        <pc:picChg chg="add mod">
          <ac:chgData name="gajendrula" userId="3fb92e769310a649" providerId="LiveId" clId="{F1B00FFA-4B45-4FE3-A995-0B2F292D30C0}" dt="2023-04-12T09:13:43.562" v="60" actId="1076"/>
          <ac:picMkLst>
            <pc:docMk/>
            <pc:sldMk cId="2877201280" sldId="347"/>
            <ac:picMk id="8" creationId="{E0AAA25C-4DF6-F59E-294C-643902FF5997}"/>
          </ac:picMkLst>
        </pc:picChg>
        <pc:picChg chg="add mod">
          <ac:chgData name="gajendrula" userId="3fb92e769310a649" providerId="LiveId" clId="{F1B00FFA-4B45-4FE3-A995-0B2F292D30C0}" dt="2023-04-12T09:13:43.562" v="60" actId="1076"/>
          <ac:picMkLst>
            <pc:docMk/>
            <pc:sldMk cId="2877201280" sldId="347"/>
            <ac:picMk id="10" creationId="{F39AC3A2-CBC0-9DB6-B403-4544A0EEE688}"/>
          </ac:picMkLst>
        </pc:picChg>
        <pc:picChg chg="add mod">
          <ac:chgData name="gajendrula" userId="3fb92e769310a649" providerId="LiveId" clId="{F1B00FFA-4B45-4FE3-A995-0B2F292D30C0}" dt="2023-04-12T09:13:43.562" v="60" actId="1076"/>
          <ac:picMkLst>
            <pc:docMk/>
            <pc:sldMk cId="2877201280" sldId="347"/>
            <ac:picMk id="12" creationId="{57D3E23F-F05A-C350-F43E-5F142997C00E}"/>
          </ac:picMkLst>
        </pc:picChg>
        <pc:picChg chg="del">
          <ac:chgData name="gajendrula" userId="3fb92e769310a649" providerId="LiveId" clId="{F1B00FFA-4B45-4FE3-A995-0B2F292D30C0}" dt="2023-04-12T08:14:50.447" v="10" actId="478"/>
          <ac:picMkLst>
            <pc:docMk/>
            <pc:sldMk cId="2877201280" sldId="347"/>
            <ac:picMk id="1331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57155-9BDD-4590-BF2F-9B14C7AC2982}" type="datetimeFigureOut">
              <a:rPr lang="en-IN" smtClean="0"/>
              <a:t>12-04-2023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5FCCFE-0BA0-432A-A97B-C64E6781D4FF}" type="slidenum">
              <a:rPr lang="en-IN" smtClean="0"/>
              <a:t>‹#›</a:t>
            </a:fld>
            <a:endParaRPr lang="en-IN"/>
          </a:p>
        </p:txBody>
      </p:sp>
    </p:spTree>
    <p:extLst>
      <p:ext uri="{BB962C8B-B14F-4D97-AF65-F5344CB8AC3E}">
        <p14:creationId xmlns:p14="http://schemas.microsoft.com/office/powerpoint/2010/main" val="2902954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709339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53727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90D36C-29B1-44AC-89AE-A9FE7868C488}" type="slidenum">
              <a:rPr lang="en-IN" smtClean="0"/>
              <a:t>14</a:t>
            </a:fld>
            <a:endParaRPr lang="en-IN"/>
          </a:p>
        </p:txBody>
      </p:sp>
    </p:spTree>
    <p:extLst>
      <p:ext uri="{BB962C8B-B14F-4D97-AF65-F5344CB8AC3E}">
        <p14:creationId xmlns:p14="http://schemas.microsoft.com/office/powerpoint/2010/main" val="93635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F03F-2D70-4B7C-3203-84C2375FE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493993-0AF0-3892-C1AA-EA097CFBF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1005D8-1377-FAC5-AEFB-B9EAEA09C731}"/>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905AABC6-BC6F-037D-E8CB-1C5921C1C7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308CC0-8A75-F63E-B560-FACBFB0654B9}"/>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16645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D875-5F62-7034-31C0-4D1ACF0E1E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5A3FD-7EE4-34B6-B995-18833DF852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E8CB2E-2A5C-F6FC-68C6-8FCB5B87CE74}"/>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7996BC95-3A5E-5DB0-B190-E836D5F644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800860-4FEE-0A73-3FD8-B054EC39F198}"/>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362525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ADFB5-EBA3-A780-3D0F-5E0E855EDA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33AE6B-BC6C-74B6-DFFD-206B8285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BDD7A9-4515-E722-AC24-C4A325850092}"/>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09ABDCB2-128C-768F-336B-46141CA92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23B137-D403-880E-70AC-D150EE8EBE26}"/>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424008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5C8C-F0E3-F832-8B6D-8954CF246A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035FE3-2782-2FD6-FE5C-4579778DEB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56BC21-C2DD-00CD-878D-3833529E731C}"/>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354E0649-60DB-ADC2-39A3-E58F1B9E95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0FFE3A-2039-1646-07C0-68E4E9229ABD}"/>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319002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E2FB-DC5F-14CB-AFEA-AA33D8B0F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6EF22E-1754-6BD2-69C4-A3B3BB0C0D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3BCF0C-7B4C-58FF-52D9-C922EBF67217}"/>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E3219AB0-5339-3C38-4792-6FCC810B2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C00C1-1332-43B9-964B-6858020F5373}"/>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295586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0FFB-E54D-6FA8-D4F5-54E64C483E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5CF25-1407-1776-A814-AEA6B394A2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3E5E10-34ED-7709-C5A4-C4846BC4D4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FD3D0D0-4622-4617-4EA8-9933B17B2C61}"/>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6" name="Footer Placeholder 5">
            <a:extLst>
              <a:ext uri="{FF2B5EF4-FFF2-40B4-BE49-F238E27FC236}">
                <a16:creationId xmlns:a16="http://schemas.microsoft.com/office/drawing/2014/main" id="{53FE0727-A26D-8DC4-288D-A4FD39C7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E75478-7693-A9A1-E37E-88C5BB6B0A04}"/>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66578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845C-E328-F8CE-48FB-07952A12E51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DA3EC9-35D0-CA1F-C365-110CB46F5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4B25F2-7FD5-9C90-F140-E3C3CF4604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B25E02-A4EB-BA45-04D2-CBBC5A4D56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37D262-D541-FA3C-E1FA-14DCB8BF11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81A5BE-2624-4E79-5A13-F796805E2845}"/>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8" name="Footer Placeholder 7">
            <a:extLst>
              <a:ext uri="{FF2B5EF4-FFF2-40B4-BE49-F238E27FC236}">
                <a16:creationId xmlns:a16="http://schemas.microsoft.com/office/drawing/2014/main" id="{AADA17D7-2AD4-73C7-0377-EDEBB5E051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168E45-1BB4-15F1-7AB1-CF19ABF1634B}"/>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408285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5DE1-04B2-88A1-422C-74D94D449E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68F1EE-B438-E714-D6DC-2820BB562413}"/>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4" name="Footer Placeholder 3">
            <a:extLst>
              <a:ext uri="{FF2B5EF4-FFF2-40B4-BE49-F238E27FC236}">
                <a16:creationId xmlns:a16="http://schemas.microsoft.com/office/drawing/2014/main" id="{ACD6B7B1-D519-7FE8-DFB6-BBD7398015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C1D4AC-524A-A2E5-4406-54BFFB6A948F}"/>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1738469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5B290-C929-A37C-92F1-E8347D67306A}"/>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3" name="Footer Placeholder 2">
            <a:extLst>
              <a:ext uri="{FF2B5EF4-FFF2-40B4-BE49-F238E27FC236}">
                <a16:creationId xmlns:a16="http://schemas.microsoft.com/office/drawing/2014/main" id="{7DCB42E8-3976-8B94-B6F0-6857F82AF5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7565E8-B39B-9FB4-9885-EC3243808499}"/>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272480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1161-84BE-E2E8-BA52-4967410A6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EF13BE-9D8B-DD68-2312-6170280B6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BA3DF1-AC37-374D-3845-76D2D20323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7A950-2485-C062-6BCD-F0CE46A63583}"/>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6" name="Footer Placeholder 5">
            <a:extLst>
              <a:ext uri="{FF2B5EF4-FFF2-40B4-BE49-F238E27FC236}">
                <a16:creationId xmlns:a16="http://schemas.microsoft.com/office/drawing/2014/main" id="{4D5B28E7-80D7-8740-13AD-5C6396A532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C390DB-5A0D-F1EB-3982-73DDC719F2BD}"/>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830963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6192-9926-22F4-BD85-9C9C0F03F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8012BE-E30F-CB28-61A1-78521459E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91DA48-3058-5E6C-E597-9D3CC95FF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D684E-5E07-19E2-6C15-66A5B6B7F2CA}"/>
              </a:ext>
            </a:extLst>
          </p:cNvPr>
          <p:cNvSpPr>
            <a:spLocks noGrp="1"/>
          </p:cNvSpPr>
          <p:nvPr>
            <p:ph type="dt" sz="half" idx="10"/>
          </p:nvPr>
        </p:nvSpPr>
        <p:spPr/>
        <p:txBody>
          <a:bodyPr/>
          <a:lstStyle/>
          <a:p>
            <a:fld id="{390C68EB-4788-4161-873E-F79C11B57048}" type="datetimeFigureOut">
              <a:rPr lang="en-IN" smtClean="0"/>
              <a:t>12-04-2023</a:t>
            </a:fld>
            <a:endParaRPr lang="en-IN"/>
          </a:p>
        </p:txBody>
      </p:sp>
      <p:sp>
        <p:nvSpPr>
          <p:cNvPr id="6" name="Footer Placeholder 5">
            <a:extLst>
              <a:ext uri="{FF2B5EF4-FFF2-40B4-BE49-F238E27FC236}">
                <a16:creationId xmlns:a16="http://schemas.microsoft.com/office/drawing/2014/main" id="{0A26E192-A1F8-F35C-DC84-24098152E6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31F795-57E8-7022-24B8-D70E4A1C2AF8}"/>
              </a:ext>
            </a:extLst>
          </p:cNvPr>
          <p:cNvSpPr>
            <a:spLocks noGrp="1"/>
          </p:cNvSpPr>
          <p:nvPr>
            <p:ph type="sldNum" sz="quarter" idx="12"/>
          </p:nvPr>
        </p:nvSpPr>
        <p:spPr/>
        <p:txBody>
          <a:bodyPr/>
          <a:lstStyle/>
          <a:p>
            <a:fld id="{8B8D4A9E-6DEC-494D-967D-059807B5A3CF}" type="slidenum">
              <a:rPr lang="en-IN" smtClean="0"/>
              <a:t>‹#›</a:t>
            </a:fld>
            <a:endParaRPr lang="en-IN"/>
          </a:p>
        </p:txBody>
      </p:sp>
    </p:spTree>
    <p:extLst>
      <p:ext uri="{BB962C8B-B14F-4D97-AF65-F5344CB8AC3E}">
        <p14:creationId xmlns:p14="http://schemas.microsoft.com/office/powerpoint/2010/main" val="313869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5058A-8127-A4E5-4C0A-9315F6D21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5B20E0-FFEB-1D63-57EA-F5347A85AA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2AAE15-4D34-0078-88E5-28DB16423A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0C68EB-4788-4161-873E-F79C11B57048}" type="datetimeFigureOut">
              <a:rPr lang="en-IN" smtClean="0"/>
              <a:t>12-04-2023</a:t>
            </a:fld>
            <a:endParaRPr lang="en-IN"/>
          </a:p>
        </p:txBody>
      </p:sp>
      <p:sp>
        <p:nvSpPr>
          <p:cNvPr id="5" name="Footer Placeholder 4">
            <a:extLst>
              <a:ext uri="{FF2B5EF4-FFF2-40B4-BE49-F238E27FC236}">
                <a16:creationId xmlns:a16="http://schemas.microsoft.com/office/drawing/2014/main" id="{341236BE-FD0C-6EE6-DF66-2A3A7249A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B647DE-609F-DA30-5842-178EA6D20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8D4A9E-6DEC-494D-967D-059807B5A3CF}" type="slidenum">
              <a:rPr lang="en-IN" smtClean="0"/>
              <a:t>‹#›</a:t>
            </a:fld>
            <a:endParaRPr lang="en-IN"/>
          </a:p>
        </p:txBody>
      </p:sp>
    </p:spTree>
    <p:extLst>
      <p:ext uri="{BB962C8B-B14F-4D97-AF65-F5344CB8AC3E}">
        <p14:creationId xmlns:p14="http://schemas.microsoft.com/office/powerpoint/2010/main" val="450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arshithaGajendrula/Diabetes-Disease-Prediction-Using-Machine-Learning-Algorithms.github.io" TargetMode="External"/><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22580" y="2286000"/>
            <a:ext cx="11546840" cy="1445260"/>
          </a:xfrm>
          <a:prstGeom prst="rect">
            <a:avLst/>
          </a:prstGeom>
          <a:noFill/>
        </p:spPr>
        <p:txBody>
          <a:bodyPr wrap="square" rtlCol="0">
            <a:spAutoFit/>
          </a:bodyPr>
          <a:lstStyle/>
          <a:p>
            <a:pPr algn="ctr"/>
            <a:r>
              <a:rPr lang="en-US" sz="4400" b="1" dirty="0">
                <a:gradFill>
                  <a:gsLst>
                    <a:gs pos="0">
                      <a:srgbClr val="007BD3"/>
                    </a:gs>
                    <a:gs pos="100000">
                      <a:srgbClr val="034373"/>
                    </a:gs>
                  </a:gsLst>
                  <a:lin scaled="0"/>
                </a:gradFill>
                <a:latin typeface="Footlight MT Light" panose="0204060206030A020304" charset="0"/>
                <a:ea typeface="FZShuTi" panose="02010601030101010101" charset="-122"/>
                <a:cs typeface="Footlight MT Light" panose="0204060206030A020304" charset="0"/>
              </a:rPr>
              <a:t>Diabetes Disease Prediction Using Machine</a:t>
            </a:r>
          </a:p>
          <a:p>
            <a:pPr algn="ctr"/>
            <a:r>
              <a:rPr lang="en-US" sz="4400" b="1" dirty="0">
                <a:gradFill>
                  <a:gsLst>
                    <a:gs pos="0">
                      <a:srgbClr val="007BD3"/>
                    </a:gs>
                    <a:gs pos="100000">
                      <a:srgbClr val="034373"/>
                    </a:gs>
                  </a:gsLst>
                  <a:lin scaled="0"/>
                </a:gradFill>
                <a:latin typeface="Footlight MT Light" panose="0204060206030A020304" charset="0"/>
                <a:ea typeface="FZShuTi" panose="02010601030101010101" charset="-122"/>
                <a:cs typeface="Footlight MT Light" panose="0204060206030A020304" charset="0"/>
              </a:rPr>
              <a:t>Learning Algorithms</a:t>
            </a:r>
          </a:p>
        </p:txBody>
      </p:sp>
      <p:sp>
        <p:nvSpPr>
          <p:cNvPr id="5" name="TextBox 2"/>
          <p:cNvSpPr txBox="1"/>
          <p:nvPr/>
        </p:nvSpPr>
        <p:spPr>
          <a:xfrm>
            <a:off x="6854190" y="3882390"/>
            <a:ext cx="3482340" cy="1014730"/>
          </a:xfrm>
          <a:prstGeom prst="rect">
            <a:avLst/>
          </a:prstGeom>
          <a:noFill/>
        </p:spPr>
        <p:txBody>
          <a:bodyPr wrap="square" rtlCol="0">
            <a:spAutoFit/>
          </a:bodyPr>
          <a:lstStyle/>
          <a:p>
            <a:r>
              <a:rPr lang="en-IN" altLang="en-US" sz="2000" b="1" dirty="0">
                <a:solidFill>
                  <a:schemeClr val="tx2">
                    <a:lumMod val="75000"/>
                  </a:schemeClr>
                </a:solidFill>
              </a:rPr>
              <a:t>G.Harshitha      - 19H51A0509</a:t>
            </a:r>
          </a:p>
          <a:p>
            <a:r>
              <a:rPr lang="en-IN" altLang="en-US" sz="2000" b="1" dirty="0">
                <a:solidFill>
                  <a:schemeClr val="tx2">
                    <a:lumMod val="75000"/>
                  </a:schemeClr>
                </a:solidFill>
              </a:rPr>
              <a:t>G.Vinay              - 19H51A05D4</a:t>
            </a:r>
          </a:p>
          <a:p>
            <a:r>
              <a:rPr lang="en-IN" altLang="en-US" sz="2000" b="1" dirty="0">
                <a:solidFill>
                  <a:schemeClr val="tx2">
                    <a:lumMod val="75000"/>
                  </a:schemeClr>
                </a:solidFill>
              </a:rPr>
              <a:t>J.Vishnukanth  - 20H55A0511</a:t>
            </a:r>
          </a:p>
        </p:txBody>
      </p:sp>
      <p:sp>
        <p:nvSpPr>
          <p:cNvPr id="6" name="TextBox 3"/>
          <p:cNvSpPr txBox="1"/>
          <p:nvPr/>
        </p:nvSpPr>
        <p:spPr>
          <a:xfrm>
            <a:off x="1473200" y="5134610"/>
            <a:ext cx="5181600" cy="1045210"/>
          </a:xfrm>
          <a:prstGeom prst="rect">
            <a:avLst/>
          </a:prstGeom>
          <a:noFill/>
        </p:spPr>
        <p:txBody>
          <a:bodyPr wrap="square" rtlCol="0">
            <a:spAutoFit/>
          </a:bodyPr>
          <a:lstStyle/>
          <a:p>
            <a:pPr marR="64135" lvl="0">
              <a:lnSpc>
                <a:spcPct val="150000"/>
              </a:lnSpc>
              <a:spcBef>
                <a:spcPts val="400"/>
              </a:spcBef>
              <a:buClr>
                <a:schemeClr val="accent1"/>
              </a:buClr>
              <a:buSzPct val="68000"/>
              <a:defRPr/>
            </a:pPr>
            <a:r>
              <a:rPr lang="en-US" sz="2800" b="1" dirty="0">
                <a:solidFill>
                  <a:srgbClr val="C00000"/>
                </a:solidFill>
                <a:latin typeface="Maiandra GD" panose="020E0502030308020204" charset="0"/>
                <a:cs typeface="Maiandra GD" panose="020E0502030308020204" charset="0"/>
              </a:rPr>
              <a:t>Under esteemed guidance of</a:t>
            </a:r>
            <a:endParaRPr lang="en-US" sz="2400" b="1" dirty="0">
              <a:solidFill>
                <a:srgbClr val="C00000"/>
              </a:solidFill>
              <a:latin typeface="Maiandra GD" panose="020E0502030308020204" charset="0"/>
              <a:cs typeface="Maiandra GD" panose="020E0502030308020204" charset="0"/>
            </a:endParaRPr>
          </a:p>
          <a:p>
            <a:r>
              <a:rPr lang="en-IN" altLang="en-US" sz="2000" b="1" dirty="0">
                <a:latin typeface="Maiandra GD" panose="020E0502030308020204" charset="0"/>
                <a:cs typeface="Maiandra GD" panose="020E0502030308020204" charset="0"/>
              </a:rPr>
              <a:t>Mr.B.Sivaiah</a:t>
            </a:r>
            <a:r>
              <a:rPr lang="en-IN" altLang="en-US" sz="2000" b="1" dirty="0">
                <a:gradFill>
                  <a:gsLst>
                    <a:gs pos="0">
                      <a:srgbClr val="14CD68"/>
                    </a:gs>
                    <a:gs pos="100000">
                      <a:srgbClr val="035C7D"/>
                    </a:gs>
                  </a:gsLst>
                  <a:lin scaled="0"/>
                </a:gradFill>
                <a:latin typeface="Maiandra GD" panose="020E0502030308020204" charset="0"/>
                <a:cs typeface="Maiandra GD" panose="020E0502030308020204" charset="0"/>
                <a:sym typeface="+mn-ea"/>
              </a:rPr>
              <a:t>( Associate Professor )</a:t>
            </a:r>
            <a:endParaRPr lang="en-IN" altLang="en-US" sz="2000" b="1" dirty="0">
              <a:latin typeface="Maiandra GD" panose="020E0502030308020204" charset="0"/>
              <a:cs typeface="Maiandra GD" panose="020E0502030308020204" charset="0"/>
            </a:endParaRPr>
          </a:p>
        </p:txBody>
      </p:sp>
      <p:graphicFrame>
        <p:nvGraphicFramePr>
          <p:cNvPr id="7" name="Table 6"/>
          <p:cNvGraphicFramePr>
            <a:graphicFrameLocks noGrp="1"/>
          </p:cNvGraphicFramePr>
          <p:nvPr/>
        </p:nvGraphicFramePr>
        <p:xfrm>
          <a:off x="2981960" y="486410"/>
          <a:ext cx="6096000" cy="951632"/>
        </p:xfrm>
        <a:graphic>
          <a:graphicData uri="http://schemas.openxmlformats.org/drawingml/2006/table">
            <a:tbl>
              <a:tblPr>
                <a:tableStyleId>{2D5ABB26-0587-4C30-8999-92F81FD0307C}</a:tableStyleId>
              </a:tblPr>
              <a:tblGrid>
                <a:gridCol w="6096000">
                  <a:extLst>
                    <a:ext uri="{9D8B030D-6E8A-4147-A177-3AD203B41FA5}">
                      <a16:colId xmlns:a16="http://schemas.microsoft.com/office/drawing/2014/main" val="20000"/>
                    </a:ext>
                  </a:extLst>
                </a:gridCol>
              </a:tblGrid>
              <a:tr h="0">
                <a:tc>
                  <a:txBody>
                    <a:bodyPr/>
                    <a:lstStyle/>
                    <a:p>
                      <a:pPr algn="ctr" rtl="0" fontAlgn="b"/>
                      <a:r>
                        <a:rPr lang="en-US" sz="2000" dirty="0">
                          <a:solidFill>
                            <a:srgbClr val="002060"/>
                          </a:solidFill>
                          <a:latin typeface="Gill Sans MT" panose="020B0502020104020203" charset="0"/>
                          <a:cs typeface="Gill Sans MT" panose="020B0502020104020203" charset="0"/>
                        </a:rPr>
                        <a:t>CMR COLLEGE OF ENGINEERING &amp; TECHNOLOGY</a:t>
                      </a:r>
                      <a:endParaRPr lang="en-US" sz="2000" b="1" dirty="0">
                        <a:solidFill>
                          <a:srgbClr val="002060"/>
                        </a:solidFill>
                        <a:latin typeface="Gill Sans MT" panose="020B0502020104020203" charset="0"/>
                        <a:cs typeface="Gill Sans MT" panose="020B0502020104020203" charset="0"/>
                      </a:endParaRPr>
                    </a:p>
                  </a:txBody>
                  <a:tcPr marL="9199" marR="9199" marT="6133" marB="6133" anchor="b"/>
                </a:tc>
                <a:extLst>
                  <a:ext uri="{0D108BD9-81ED-4DB2-BD59-A6C34878D82A}">
                    <a16:rowId xmlns:a16="http://schemas.microsoft.com/office/drawing/2014/main" val="10000"/>
                  </a:ext>
                </a:extLst>
              </a:tr>
              <a:tr h="0">
                <a:tc>
                  <a:txBody>
                    <a:bodyPr/>
                    <a:lstStyle/>
                    <a:p>
                      <a:pPr algn="ctr" rtl="0" fontAlgn="b"/>
                      <a:r>
                        <a:rPr lang="en-US" sz="2000" dirty="0" err="1">
                          <a:solidFill>
                            <a:srgbClr val="002060"/>
                          </a:solidFill>
                          <a:latin typeface="Gill Sans MT" panose="020B0502020104020203" charset="0"/>
                          <a:cs typeface="Gill Sans MT" panose="020B0502020104020203" charset="0"/>
                        </a:rPr>
                        <a:t>Kandlakoya</a:t>
                      </a:r>
                      <a:r>
                        <a:rPr lang="en-US" sz="2000" dirty="0">
                          <a:solidFill>
                            <a:srgbClr val="002060"/>
                          </a:solidFill>
                          <a:latin typeface="Gill Sans MT" panose="020B0502020104020203" charset="0"/>
                          <a:cs typeface="Gill Sans MT" panose="020B0502020104020203" charset="0"/>
                        </a:rPr>
                        <a:t>, </a:t>
                      </a:r>
                      <a:r>
                        <a:rPr lang="en-US" sz="2000" dirty="0" err="1">
                          <a:solidFill>
                            <a:srgbClr val="002060"/>
                          </a:solidFill>
                          <a:latin typeface="Gill Sans MT" panose="020B0502020104020203" charset="0"/>
                          <a:cs typeface="Gill Sans MT" panose="020B0502020104020203" charset="0"/>
                        </a:rPr>
                        <a:t>Medchal</a:t>
                      </a:r>
                      <a:r>
                        <a:rPr lang="en-US" sz="2000" dirty="0">
                          <a:solidFill>
                            <a:srgbClr val="002060"/>
                          </a:solidFill>
                          <a:latin typeface="Gill Sans MT" panose="020B0502020104020203" charset="0"/>
                          <a:cs typeface="Gill Sans MT" panose="020B0502020104020203" charset="0"/>
                        </a:rPr>
                        <a:t>, Hyderabad - 501401</a:t>
                      </a:r>
                      <a:endParaRPr lang="en-US" sz="2000" b="1" dirty="0">
                        <a:solidFill>
                          <a:srgbClr val="002060"/>
                        </a:solidFill>
                        <a:latin typeface="Gill Sans MT" panose="020B0502020104020203" charset="0"/>
                        <a:cs typeface="Gill Sans MT" panose="020B0502020104020203" charset="0"/>
                      </a:endParaRPr>
                    </a:p>
                  </a:txBody>
                  <a:tcPr marL="9199" marR="9199" marT="6133" marB="6133" anchor="b"/>
                </a:tc>
                <a:extLst>
                  <a:ext uri="{0D108BD9-81ED-4DB2-BD59-A6C34878D82A}">
                    <a16:rowId xmlns:a16="http://schemas.microsoft.com/office/drawing/2014/main" val="10001"/>
                  </a:ext>
                </a:extLst>
              </a:tr>
              <a:tr h="317500">
                <a:tc>
                  <a:txBody>
                    <a:bodyPr/>
                    <a:lstStyle/>
                    <a:p>
                      <a:pPr algn="ctr" rtl="0" fontAlgn="b"/>
                      <a:r>
                        <a:rPr lang="en-US" sz="2000" dirty="0">
                          <a:solidFill>
                            <a:srgbClr val="002060"/>
                          </a:solidFill>
                          <a:latin typeface="Gill Sans MT" panose="020B0502020104020203" charset="0"/>
                          <a:cs typeface="Gill Sans MT" panose="020B0502020104020203" charset="0"/>
                        </a:rPr>
                        <a:t>Department of Computer Science and Engineering</a:t>
                      </a:r>
                      <a:endParaRPr lang="en-US" sz="2000" b="1" dirty="0">
                        <a:solidFill>
                          <a:srgbClr val="002060"/>
                        </a:solidFill>
                        <a:latin typeface="Gill Sans MT" panose="020B0502020104020203" charset="0"/>
                        <a:cs typeface="Gill Sans MT" panose="020B0502020104020203" charset="0"/>
                      </a:endParaRPr>
                    </a:p>
                  </a:txBody>
                  <a:tcPr marL="9199" marR="9199" marT="6133" marB="6133" anchor="b"/>
                </a:tc>
                <a:extLst>
                  <a:ext uri="{0D108BD9-81ED-4DB2-BD59-A6C34878D82A}">
                    <a16:rowId xmlns:a16="http://schemas.microsoft.com/office/drawing/2014/main" val="10002"/>
                  </a:ext>
                </a:extLst>
              </a:tr>
            </a:tbl>
          </a:graphicData>
        </a:graphic>
      </p:graphicFrame>
      <p:pic>
        <p:nvPicPr>
          <p:cNvPr id="10" name="Picture 4" descr="CMR College of Pharmacy updated... - CMR College of Pharmacy"/>
          <p:cNvPicPr>
            <a:picLocks noChangeAspect="1" noChangeArrowheads="1"/>
          </p:cNvPicPr>
          <p:nvPr/>
        </p:nvPicPr>
        <p:blipFill>
          <a:blip r:embed="rId2"/>
          <a:srcRect/>
          <a:stretch>
            <a:fillRect/>
          </a:stretch>
        </p:blipFill>
        <p:spPr bwMode="auto">
          <a:xfrm>
            <a:off x="1004570" y="206226"/>
            <a:ext cx="1977390" cy="1494790"/>
          </a:xfrm>
          <a:prstGeom prst="rect">
            <a:avLst/>
          </a:prstGeom>
          <a:noFill/>
        </p:spPr>
      </p:pic>
      <p:sp>
        <p:nvSpPr>
          <p:cNvPr id="2" name="Rectangles 1"/>
          <p:cNvSpPr/>
          <p:nvPr/>
        </p:nvSpPr>
        <p:spPr>
          <a:xfrm>
            <a:off x="-20320" y="5080"/>
            <a:ext cx="284480" cy="6847840"/>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Rectangles 2"/>
          <p:cNvSpPr/>
          <p:nvPr/>
        </p:nvSpPr>
        <p:spPr>
          <a:xfrm>
            <a:off x="11927840" y="0"/>
            <a:ext cx="284480" cy="6847840"/>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s 7"/>
          <p:cNvSpPr/>
          <p:nvPr/>
        </p:nvSpPr>
        <p:spPr>
          <a:xfrm>
            <a:off x="264160" y="10160"/>
            <a:ext cx="142240" cy="68478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s 8"/>
          <p:cNvSpPr/>
          <p:nvPr/>
        </p:nvSpPr>
        <p:spPr>
          <a:xfrm>
            <a:off x="11795760" y="0"/>
            <a:ext cx="142240" cy="68478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Connector 10"/>
          <p:cNvCxnSpPr/>
          <p:nvPr/>
        </p:nvCxnSpPr>
        <p:spPr>
          <a:xfrm flipV="1">
            <a:off x="308610" y="142240"/>
            <a:ext cx="11487150" cy="30480"/>
          </a:xfrm>
          <a:prstGeom prst="line">
            <a:avLst/>
          </a:prstGeom>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V="1">
            <a:off x="406400" y="6659880"/>
            <a:ext cx="11487150" cy="30480"/>
          </a:xfrm>
          <a:prstGeom prst="line">
            <a:avLst/>
          </a:prstGeom>
          <a:effectLst/>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2235769" y="544283"/>
            <a:ext cx="6773008" cy="400110"/>
          </a:xfrm>
          <a:prstGeom prst="rect">
            <a:avLst/>
          </a:prstGeom>
          <a:solidFill>
            <a:schemeClr val="bg1"/>
          </a:solidFill>
        </p:spPr>
        <p:txBody>
          <a:bodyPr wrap="none" rtlCol="0" anchor="t">
            <a:spAutoFit/>
          </a:bodyPr>
          <a:lstStyle/>
          <a:p>
            <a:pPr indent="0">
              <a:buFont typeface="Wingdings" panose="05000000000000000000" charset="0"/>
              <a:buNone/>
            </a:pPr>
            <a:r>
              <a:rPr lang="en-IN" sz="2000" i="0" u="sng" kern="1200" dirty="0">
                <a:solidFill>
                  <a:schemeClr val="dk1"/>
                </a:solidFill>
                <a:effectLst/>
                <a:latin typeface="Felix Titling" panose="04060505060202020A04" charset="0"/>
                <a:ea typeface="+mn-ea"/>
                <a:cs typeface="Felix Titling" panose="04060505060202020A04" charset="0"/>
              </a:rPr>
              <a:t>An Intelligent System for Diabetes Prediction</a:t>
            </a:r>
            <a:endParaRPr lang="en-IN" altLang="en-US" sz="2000" i="0" u="sng" kern="1200" dirty="0">
              <a:solidFill>
                <a:schemeClr val="dk1"/>
              </a:solidFill>
              <a:effectLst/>
              <a:latin typeface="Felix Titling" panose="04060505060202020A04" charset="0"/>
              <a:ea typeface="+mn-ea"/>
              <a:cs typeface="Felix Titling" panose="04060505060202020A04" charset="0"/>
              <a:sym typeface="+mn-ea"/>
            </a:endParaRPr>
          </a:p>
        </p:txBody>
      </p:sp>
      <p:sp>
        <p:nvSpPr>
          <p:cNvPr id="3" name="TextBox 2">
            <a:extLst>
              <a:ext uri="{FF2B5EF4-FFF2-40B4-BE49-F238E27FC236}">
                <a16:creationId xmlns:a16="http://schemas.microsoft.com/office/drawing/2014/main" id="{5237F8A4-C1D0-5876-6354-E9E972B6E4C8}"/>
              </a:ext>
            </a:extLst>
          </p:cNvPr>
          <p:cNvSpPr txBox="1"/>
          <p:nvPr/>
        </p:nvSpPr>
        <p:spPr>
          <a:xfrm>
            <a:off x="1595022" y="1341286"/>
            <a:ext cx="4500978" cy="369332"/>
          </a:xfrm>
          <a:prstGeom prst="rect">
            <a:avLst/>
          </a:prstGeom>
          <a:noFill/>
        </p:spPr>
        <p:txBody>
          <a:bodyPr wrap="square" rtlCol="0">
            <a:spAutoFit/>
          </a:bodyPr>
          <a:lstStyle/>
          <a:p>
            <a:r>
              <a:rPr lang="en-IN" dirty="0"/>
              <a:t>RESULT:</a:t>
            </a:r>
          </a:p>
        </p:txBody>
      </p:sp>
      <p:graphicFrame>
        <p:nvGraphicFramePr>
          <p:cNvPr id="5" name="Table 5">
            <a:extLst>
              <a:ext uri="{FF2B5EF4-FFF2-40B4-BE49-F238E27FC236}">
                <a16:creationId xmlns:a16="http://schemas.microsoft.com/office/drawing/2014/main" id="{208733ED-41D3-33A8-255F-D7936F33EAEB}"/>
              </a:ext>
            </a:extLst>
          </p:cNvPr>
          <p:cNvGraphicFramePr>
            <a:graphicFrameLocks noGrp="1"/>
          </p:cNvGraphicFramePr>
          <p:nvPr>
            <p:extLst>
              <p:ext uri="{D42A27DB-BD31-4B8C-83A1-F6EECF244321}">
                <p14:modId xmlns:p14="http://schemas.microsoft.com/office/powerpoint/2010/main" val="1744002502"/>
              </p:ext>
            </p:extLst>
          </p:nvPr>
        </p:nvGraphicFramePr>
        <p:xfrm>
          <a:off x="1747914" y="1836366"/>
          <a:ext cx="9011820" cy="1930400"/>
        </p:xfrm>
        <a:graphic>
          <a:graphicData uri="http://schemas.openxmlformats.org/drawingml/2006/table">
            <a:tbl>
              <a:tblPr firstRow="1" bandRow="1">
                <a:tableStyleId>{00A15C55-8517-42AA-B614-E9B94910E393}</a:tableStyleId>
              </a:tblPr>
              <a:tblGrid>
                <a:gridCol w="1501970">
                  <a:extLst>
                    <a:ext uri="{9D8B030D-6E8A-4147-A177-3AD203B41FA5}">
                      <a16:colId xmlns:a16="http://schemas.microsoft.com/office/drawing/2014/main" val="3261308331"/>
                    </a:ext>
                  </a:extLst>
                </a:gridCol>
                <a:gridCol w="1501970">
                  <a:extLst>
                    <a:ext uri="{9D8B030D-6E8A-4147-A177-3AD203B41FA5}">
                      <a16:colId xmlns:a16="http://schemas.microsoft.com/office/drawing/2014/main" val="3162777713"/>
                    </a:ext>
                  </a:extLst>
                </a:gridCol>
                <a:gridCol w="1501970">
                  <a:extLst>
                    <a:ext uri="{9D8B030D-6E8A-4147-A177-3AD203B41FA5}">
                      <a16:colId xmlns:a16="http://schemas.microsoft.com/office/drawing/2014/main" val="1868508395"/>
                    </a:ext>
                  </a:extLst>
                </a:gridCol>
                <a:gridCol w="1501970">
                  <a:extLst>
                    <a:ext uri="{9D8B030D-6E8A-4147-A177-3AD203B41FA5}">
                      <a16:colId xmlns:a16="http://schemas.microsoft.com/office/drawing/2014/main" val="2999896359"/>
                    </a:ext>
                  </a:extLst>
                </a:gridCol>
                <a:gridCol w="1583994">
                  <a:extLst>
                    <a:ext uri="{9D8B030D-6E8A-4147-A177-3AD203B41FA5}">
                      <a16:colId xmlns:a16="http://schemas.microsoft.com/office/drawing/2014/main" val="1940424134"/>
                    </a:ext>
                  </a:extLst>
                </a:gridCol>
                <a:gridCol w="1419946">
                  <a:extLst>
                    <a:ext uri="{9D8B030D-6E8A-4147-A177-3AD203B41FA5}">
                      <a16:colId xmlns:a16="http://schemas.microsoft.com/office/drawing/2014/main" val="2032056779"/>
                    </a:ext>
                  </a:extLst>
                </a:gridCol>
              </a:tblGrid>
              <a:tr h="370840">
                <a:tc>
                  <a:txBody>
                    <a:bodyPr/>
                    <a:lstStyle/>
                    <a:p>
                      <a:r>
                        <a:rPr lang="en-IN" dirty="0"/>
                        <a:t>Algorithm</a:t>
                      </a:r>
                    </a:p>
                  </a:txBody>
                  <a:tcPr/>
                </a:tc>
                <a:tc>
                  <a:txBody>
                    <a:bodyPr/>
                    <a:lstStyle/>
                    <a:p>
                      <a:r>
                        <a:rPr lang="en-IN" dirty="0" err="1"/>
                        <a:t>No.of</a:t>
                      </a:r>
                      <a:r>
                        <a:rPr lang="en-IN" dirty="0"/>
                        <a:t> records</a:t>
                      </a:r>
                    </a:p>
                  </a:txBody>
                  <a:tcPr/>
                </a:tc>
                <a:tc>
                  <a:txBody>
                    <a:bodyPr/>
                    <a:lstStyle/>
                    <a:p>
                      <a:r>
                        <a:rPr lang="en-IN" dirty="0"/>
                        <a:t>Train set</a:t>
                      </a:r>
                    </a:p>
                    <a:p>
                      <a:r>
                        <a:rPr lang="en-IN" dirty="0"/>
                        <a:t>/Test set</a:t>
                      </a:r>
                    </a:p>
                  </a:txBody>
                  <a:tcPr/>
                </a:tc>
                <a:tc>
                  <a:txBody>
                    <a:bodyPr/>
                    <a:lstStyle/>
                    <a:p>
                      <a:r>
                        <a:rPr lang="en-IN" dirty="0"/>
                        <a:t>No. of correctly classified</a:t>
                      </a:r>
                    </a:p>
                  </a:txBody>
                  <a:tcPr/>
                </a:tc>
                <a:tc>
                  <a:txBody>
                    <a:bodyPr/>
                    <a:lstStyle/>
                    <a:p>
                      <a:r>
                        <a:rPr lang="en-IN" dirty="0"/>
                        <a:t>No. of</a:t>
                      </a:r>
                    </a:p>
                    <a:p>
                      <a:r>
                        <a:rPr lang="en-IN" dirty="0"/>
                        <a:t>Incorrectly</a:t>
                      </a:r>
                    </a:p>
                    <a:p>
                      <a:r>
                        <a:rPr lang="en-IN" dirty="0"/>
                        <a:t>Classified records</a:t>
                      </a:r>
                    </a:p>
                  </a:txBody>
                  <a:tcPr/>
                </a:tc>
                <a:tc>
                  <a:txBody>
                    <a:bodyPr/>
                    <a:lstStyle/>
                    <a:p>
                      <a:r>
                        <a:rPr lang="en-IN" dirty="0"/>
                        <a:t>Classifier</a:t>
                      </a:r>
                    </a:p>
                    <a:p>
                      <a:r>
                        <a:rPr lang="en-IN" dirty="0"/>
                        <a:t>performance</a:t>
                      </a:r>
                    </a:p>
                  </a:txBody>
                  <a:tcPr/>
                </a:tc>
                <a:extLst>
                  <a:ext uri="{0D108BD9-81ED-4DB2-BD59-A6C34878D82A}">
                    <a16:rowId xmlns:a16="http://schemas.microsoft.com/office/drawing/2014/main" val="1262296960"/>
                  </a:ext>
                </a:extLst>
              </a:tr>
              <a:tr h="370840">
                <a:tc>
                  <a:txBody>
                    <a:bodyPr/>
                    <a:lstStyle/>
                    <a:p>
                      <a:r>
                        <a:rPr lang="en-IN" dirty="0"/>
                        <a:t>SVM</a:t>
                      </a:r>
                    </a:p>
                  </a:txBody>
                  <a:tcPr/>
                </a:tc>
                <a:tc>
                  <a:txBody>
                    <a:bodyPr/>
                    <a:lstStyle/>
                    <a:p>
                      <a:r>
                        <a:rPr lang="en-IN" dirty="0"/>
                        <a:t>402</a:t>
                      </a:r>
                    </a:p>
                  </a:txBody>
                  <a:tcPr/>
                </a:tc>
                <a:tc>
                  <a:txBody>
                    <a:bodyPr/>
                    <a:lstStyle/>
                    <a:p>
                      <a:r>
                        <a:rPr lang="en-IN" dirty="0"/>
                        <a:t>201/201</a:t>
                      </a:r>
                    </a:p>
                  </a:txBody>
                  <a:tcPr/>
                </a:tc>
                <a:tc>
                  <a:txBody>
                    <a:bodyPr/>
                    <a:lstStyle/>
                    <a:p>
                      <a:r>
                        <a:rPr lang="en-IN" dirty="0"/>
                        <a:t>192</a:t>
                      </a:r>
                    </a:p>
                  </a:txBody>
                  <a:tcPr/>
                </a:tc>
                <a:tc>
                  <a:txBody>
                    <a:bodyPr/>
                    <a:lstStyle/>
                    <a:p>
                      <a:r>
                        <a:rPr lang="en-IN" dirty="0"/>
                        <a:t>9</a:t>
                      </a:r>
                    </a:p>
                  </a:txBody>
                  <a:tcPr/>
                </a:tc>
                <a:tc>
                  <a:txBody>
                    <a:bodyPr/>
                    <a:lstStyle/>
                    <a:p>
                      <a:r>
                        <a:rPr lang="en-IN" dirty="0"/>
                        <a:t>95.52%</a:t>
                      </a:r>
                    </a:p>
                  </a:txBody>
                  <a:tcPr/>
                </a:tc>
                <a:extLst>
                  <a:ext uri="{0D108BD9-81ED-4DB2-BD59-A6C34878D82A}">
                    <a16:rowId xmlns:a16="http://schemas.microsoft.com/office/drawing/2014/main" val="314658652"/>
                  </a:ext>
                </a:extLst>
              </a:tr>
              <a:tr h="370840">
                <a:tc>
                  <a:txBody>
                    <a:bodyPr/>
                    <a:lstStyle/>
                    <a:p>
                      <a:r>
                        <a:rPr lang="en-IN" dirty="0"/>
                        <a:t>Naïve Bayes</a:t>
                      </a:r>
                    </a:p>
                  </a:txBody>
                  <a:tcPr/>
                </a:tc>
                <a:tc>
                  <a:txBody>
                    <a:bodyPr/>
                    <a:lstStyle/>
                    <a:p>
                      <a:r>
                        <a:rPr lang="en-IN" dirty="0"/>
                        <a:t>402</a:t>
                      </a:r>
                    </a:p>
                  </a:txBody>
                  <a:tcPr/>
                </a:tc>
                <a:tc>
                  <a:txBody>
                    <a:bodyPr/>
                    <a:lstStyle/>
                    <a:p>
                      <a:r>
                        <a:rPr lang="en-IN" dirty="0"/>
                        <a:t>201/201</a:t>
                      </a:r>
                    </a:p>
                  </a:txBody>
                  <a:tcPr/>
                </a:tc>
                <a:tc>
                  <a:txBody>
                    <a:bodyPr/>
                    <a:lstStyle/>
                    <a:p>
                      <a:r>
                        <a:rPr lang="en-IN" dirty="0"/>
                        <a:t>190</a:t>
                      </a:r>
                    </a:p>
                  </a:txBody>
                  <a:tcPr/>
                </a:tc>
                <a:tc>
                  <a:txBody>
                    <a:bodyPr/>
                    <a:lstStyle/>
                    <a:p>
                      <a:r>
                        <a:rPr lang="en-IN" dirty="0"/>
                        <a:t>11</a:t>
                      </a:r>
                    </a:p>
                  </a:txBody>
                  <a:tcPr/>
                </a:tc>
                <a:tc>
                  <a:txBody>
                    <a:bodyPr/>
                    <a:lstStyle/>
                    <a:p>
                      <a:r>
                        <a:rPr lang="en-IN" dirty="0"/>
                        <a:t>94.53%</a:t>
                      </a:r>
                    </a:p>
                  </a:txBody>
                  <a:tcPr/>
                </a:tc>
                <a:extLst>
                  <a:ext uri="{0D108BD9-81ED-4DB2-BD59-A6C34878D82A}">
                    <a16:rowId xmlns:a16="http://schemas.microsoft.com/office/drawing/2014/main" val="1648493241"/>
                  </a:ext>
                </a:extLst>
              </a:tr>
            </a:tbl>
          </a:graphicData>
        </a:graphic>
      </p:graphicFrame>
    </p:spTree>
    <p:extLst>
      <p:ext uri="{BB962C8B-B14F-4D97-AF65-F5344CB8AC3E}">
        <p14:creationId xmlns:p14="http://schemas.microsoft.com/office/powerpoint/2010/main" val="1986124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1351712" y="902711"/>
            <a:ext cx="8813220" cy="400110"/>
          </a:xfrm>
          <a:prstGeom prst="rect">
            <a:avLst/>
          </a:prstGeom>
          <a:solidFill>
            <a:schemeClr val="bg1"/>
          </a:solidFill>
        </p:spPr>
        <p:txBody>
          <a:bodyPr wrap="square" rtlCol="0" anchor="t">
            <a:spAutoFit/>
          </a:bodyPr>
          <a:lstStyle/>
          <a:p>
            <a:pPr indent="0" algn="l">
              <a:buFont typeface="Wingdings" panose="05000000000000000000" charset="0"/>
              <a:buNone/>
            </a:pPr>
            <a:r>
              <a:rPr lang="en-IN" sz="2000" i="0" u="sng" kern="1200" dirty="0">
                <a:solidFill>
                  <a:schemeClr val="dk1"/>
                </a:solidFill>
                <a:effectLst/>
                <a:latin typeface="Felix Titling" panose="04060505060202020A04" charset="0"/>
                <a:ea typeface="+mn-ea"/>
                <a:cs typeface="Felix Titling" panose="04060505060202020A04" charset="0"/>
              </a:rPr>
              <a:t>Analysis and prediction of diabetes using machine learning</a:t>
            </a:r>
          </a:p>
        </p:txBody>
      </p:sp>
      <p:sp>
        <p:nvSpPr>
          <p:cNvPr id="2" name="TextBox 1">
            <a:extLst>
              <a:ext uri="{FF2B5EF4-FFF2-40B4-BE49-F238E27FC236}">
                <a16:creationId xmlns:a16="http://schemas.microsoft.com/office/drawing/2014/main" id="{22AECC6D-C04F-7CAE-7102-9427855AA208}"/>
              </a:ext>
            </a:extLst>
          </p:cNvPr>
          <p:cNvSpPr txBox="1"/>
          <p:nvPr/>
        </p:nvSpPr>
        <p:spPr>
          <a:xfrm>
            <a:off x="1118586" y="1509204"/>
            <a:ext cx="4021585" cy="369332"/>
          </a:xfrm>
          <a:prstGeom prst="rect">
            <a:avLst/>
          </a:prstGeom>
          <a:noFill/>
        </p:spPr>
        <p:txBody>
          <a:bodyPr wrap="square" rtlCol="0">
            <a:spAutoFit/>
          </a:bodyPr>
          <a:lstStyle/>
          <a:p>
            <a:r>
              <a:rPr lang="en-IN" dirty="0"/>
              <a:t>RESULT:</a:t>
            </a:r>
          </a:p>
        </p:txBody>
      </p:sp>
      <p:graphicFrame>
        <p:nvGraphicFramePr>
          <p:cNvPr id="3" name="Table 4">
            <a:extLst>
              <a:ext uri="{FF2B5EF4-FFF2-40B4-BE49-F238E27FC236}">
                <a16:creationId xmlns:a16="http://schemas.microsoft.com/office/drawing/2014/main" id="{4D31F362-E95E-15A7-CF47-46086BE889C4}"/>
              </a:ext>
            </a:extLst>
          </p:cNvPr>
          <p:cNvGraphicFramePr>
            <a:graphicFrameLocks noGrp="1"/>
          </p:cNvGraphicFramePr>
          <p:nvPr>
            <p:extLst>
              <p:ext uri="{D42A27DB-BD31-4B8C-83A1-F6EECF244321}">
                <p14:modId xmlns:p14="http://schemas.microsoft.com/office/powerpoint/2010/main" val="1107180719"/>
              </p:ext>
            </p:extLst>
          </p:nvPr>
        </p:nvGraphicFramePr>
        <p:xfrm>
          <a:off x="1517095" y="2084919"/>
          <a:ext cx="8127999" cy="2392680"/>
        </p:xfrm>
        <a:graphic>
          <a:graphicData uri="http://schemas.openxmlformats.org/drawingml/2006/table">
            <a:tbl>
              <a:tblPr firstRow="1" bandRow="1">
                <a:tableStyleId>{00A15C55-8517-42AA-B614-E9B94910E393}</a:tableStyleId>
              </a:tblPr>
              <a:tblGrid>
                <a:gridCol w="2709333">
                  <a:extLst>
                    <a:ext uri="{9D8B030D-6E8A-4147-A177-3AD203B41FA5}">
                      <a16:colId xmlns:a16="http://schemas.microsoft.com/office/drawing/2014/main" val="3812390697"/>
                    </a:ext>
                  </a:extLst>
                </a:gridCol>
                <a:gridCol w="2709333">
                  <a:extLst>
                    <a:ext uri="{9D8B030D-6E8A-4147-A177-3AD203B41FA5}">
                      <a16:colId xmlns:a16="http://schemas.microsoft.com/office/drawing/2014/main" val="1067963584"/>
                    </a:ext>
                  </a:extLst>
                </a:gridCol>
                <a:gridCol w="2709333">
                  <a:extLst>
                    <a:ext uri="{9D8B030D-6E8A-4147-A177-3AD203B41FA5}">
                      <a16:colId xmlns:a16="http://schemas.microsoft.com/office/drawing/2014/main" val="2041102349"/>
                    </a:ext>
                  </a:extLst>
                </a:gridCol>
              </a:tblGrid>
              <a:tr h="370840">
                <a:tc>
                  <a:txBody>
                    <a:bodyPr/>
                    <a:lstStyle/>
                    <a:p>
                      <a:r>
                        <a:rPr lang="en-IN" dirty="0"/>
                        <a:t>Classifiers</a:t>
                      </a:r>
                    </a:p>
                  </a:txBody>
                  <a:tcPr/>
                </a:tc>
                <a:tc>
                  <a:txBody>
                    <a:bodyPr/>
                    <a:lstStyle/>
                    <a:p>
                      <a:r>
                        <a:rPr lang="en-IN" dirty="0"/>
                        <a:t>Without Bootstrapping (Accuracy Rate%)</a:t>
                      </a:r>
                    </a:p>
                  </a:txBody>
                  <a:tcPr/>
                </a:tc>
                <a:tc>
                  <a:txBody>
                    <a:bodyPr/>
                    <a:lstStyle/>
                    <a:p>
                      <a:r>
                        <a:rPr lang="en-IN" dirty="0"/>
                        <a:t>After Bootstrapping</a:t>
                      </a:r>
                    </a:p>
                    <a:p>
                      <a:r>
                        <a:rPr lang="en-IN" dirty="0"/>
                        <a:t>(Accuracy Rate%)</a:t>
                      </a:r>
                    </a:p>
                  </a:txBody>
                  <a:tcPr/>
                </a:tc>
                <a:extLst>
                  <a:ext uri="{0D108BD9-81ED-4DB2-BD59-A6C34878D82A}">
                    <a16:rowId xmlns:a16="http://schemas.microsoft.com/office/drawing/2014/main" val="379374641"/>
                  </a:ext>
                </a:extLst>
              </a:tr>
              <a:tr h="370840">
                <a:tc>
                  <a:txBody>
                    <a:bodyPr/>
                    <a:lstStyle/>
                    <a:p>
                      <a:r>
                        <a:rPr lang="en-IN" dirty="0"/>
                        <a:t>Logistic Regression with SVM</a:t>
                      </a:r>
                    </a:p>
                  </a:txBody>
                  <a:tcPr/>
                </a:tc>
                <a:tc>
                  <a:txBody>
                    <a:bodyPr/>
                    <a:lstStyle/>
                    <a:p>
                      <a:r>
                        <a:rPr lang="en-IN" dirty="0"/>
                        <a:t>71.45%</a:t>
                      </a:r>
                    </a:p>
                  </a:txBody>
                  <a:tcPr/>
                </a:tc>
                <a:tc>
                  <a:txBody>
                    <a:bodyPr/>
                    <a:lstStyle/>
                    <a:p>
                      <a:r>
                        <a:rPr lang="en-IN" dirty="0"/>
                        <a:t>74.89%</a:t>
                      </a:r>
                    </a:p>
                  </a:txBody>
                  <a:tcPr/>
                </a:tc>
                <a:extLst>
                  <a:ext uri="{0D108BD9-81ED-4DB2-BD59-A6C34878D82A}">
                    <a16:rowId xmlns:a16="http://schemas.microsoft.com/office/drawing/2014/main" val="3709517921"/>
                  </a:ext>
                </a:extLst>
              </a:tr>
              <a:tr h="370840">
                <a:tc>
                  <a:txBody>
                    <a:bodyPr/>
                    <a:lstStyle/>
                    <a:p>
                      <a:r>
                        <a:rPr lang="en-IN" dirty="0"/>
                        <a:t>Decision Tree</a:t>
                      </a:r>
                    </a:p>
                  </a:txBody>
                  <a:tcPr/>
                </a:tc>
                <a:tc>
                  <a:txBody>
                    <a:bodyPr/>
                    <a:lstStyle/>
                    <a:p>
                      <a:r>
                        <a:rPr lang="en-IN" dirty="0"/>
                        <a:t>78.43%</a:t>
                      </a:r>
                    </a:p>
                  </a:txBody>
                  <a:tcPr/>
                </a:tc>
                <a:tc>
                  <a:txBody>
                    <a:bodyPr/>
                    <a:lstStyle/>
                    <a:p>
                      <a:r>
                        <a:rPr lang="en-IN" dirty="0"/>
                        <a:t>94.4%</a:t>
                      </a:r>
                    </a:p>
                  </a:txBody>
                  <a:tcPr/>
                </a:tc>
                <a:extLst>
                  <a:ext uri="{0D108BD9-81ED-4DB2-BD59-A6C34878D82A}">
                    <a16:rowId xmlns:a16="http://schemas.microsoft.com/office/drawing/2014/main" val="1941720635"/>
                  </a:ext>
                </a:extLst>
              </a:tr>
              <a:tr h="370840">
                <a:tc>
                  <a:txBody>
                    <a:bodyPr/>
                    <a:lstStyle/>
                    <a:p>
                      <a:r>
                        <a:rPr lang="en-IN" dirty="0"/>
                        <a:t>K-NN(k=1)</a:t>
                      </a:r>
                    </a:p>
                  </a:txBody>
                  <a:tcPr/>
                </a:tc>
                <a:tc>
                  <a:txBody>
                    <a:bodyPr/>
                    <a:lstStyle/>
                    <a:p>
                      <a:r>
                        <a:rPr lang="en-IN" dirty="0"/>
                        <a:t>69.93%</a:t>
                      </a:r>
                    </a:p>
                  </a:txBody>
                  <a:tcPr/>
                </a:tc>
                <a:tc>
                  <a:txBody>
                    <a:bodyPr/>
                    <a:lstStyle/>
                    <a:p>
                      <a:r>
                        <a:rPr lang="en-IN" dirty="0"/>
                        <a:t>93.79%</a:t>
                      </a:r>
                    </a:p>
                  </a:txBody>
                  <a:tcPr/>
                </a:tc>
                <a:extLst>
                  <a:ext uri="{0D108BD9-81ED-4DB2-BD59-A6C34878D82A}">
                    <a16:rowId xmlns:a16="http://schemas.microsoft.com/office/drawing/2014/main" val="4285241673"/>
                  </a:ext>
                </a:extLst>
              </a:tr>
              <a:tr h="370840">
                <a:tc>
                  <a:txBody>
                    <a:bodyPr/>
                    <a:lstStyle/>
                    <a:p>
                      <a:r>
                        <a:rPr lang="en-IN" dirty="0"/>
                        <a:t>K-NN(k=3)</a:t>
                      </a:r>
                    </a:p>
                  </a:txBody>
                  <a:tcPr/>
                </a:tc>
                <a:tc>
                  <a:txBody>
                    <a:bodyPr/>
                    <a:lstStyle/>
                    <a:p>
                      <a:r>
                        <a:rPr lang="en-IN" dirty="0"/>
                        <a:t>72.2%</a:t>
                      </a:r>
                    </a:p>
                  </a:txBody>
                  <a:tcPr/>
                </a:tc>
                <a:tc>
                  <a:txBody>
                    <a:bodyPr/>
                    <a:lstStyle/>
                    <a:p>
                      <a:r>
                        <a:rPr lang="en-IN" dirty="0"/>
                        <a:t>76.69%</a:t>
                      </a:r>
                    </a:p>
                  </a:txBody>
                  <a:tcPr/>
                </a:tc>
                <a:extLst>
                  <a:ext uri="{0D108BD9-81ED-4DB2-BD59-A6C34878D82A}">
                    <a16:rowId xmlns:a16="http://schemas.microsoft.com/office/drawing/2014/main" val="325198991"/>
                  </a:ext>
                </a:extLst>
              </a:tr>
            </a:tbl>
          </a:graphicData>
        </a:graphic>
      </p:graphicFrame>
    </p:spTree>
    <p:extLst>
      <p:ext uri="{BB962C8B-B14F-4D97-AF65-F5344CB8AC3E}">
        <p14:creationId xmlns:p14="http://schemas.microsoft.com/office/powerpoint/2010/main" val="88786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60445" y="767715"/>
            <a:ext cx="4017645" cy="521970"/>
          </a:xfrm>
          <a:prstGeom prst="rect">
            <a:avLst/>
          </a:prstGeom>
          <a:solidFill>
            <a:schemeClr val="bg1"/>
          </a:solidFill>
        </p:spPr>
        <p:txBody>
          <a:bodyPr wrap="square">
            <a:spAutoFit/>
          </a:bodyPr>
          <a:lstStyle/>
          <a:p>
            <a:r>
              <a:rPr lang="en-US" altLang="en-US" sz="2800" u="sng" dirty="0">
                <a:solidFill>
                  <a:srgbClr val="000000"/>
                </a:solidFill>
                <a:latin typeface="Felix Titling" panose="04060505060202020A04" charset="0"/>
                <a:ea typeface="FZShuTi" panose="02010601030101010101" charset="-122"/>
                <a:cs typeface="Felix Titling" panose="04060505060202020A04" charset="0"/>
                <a:sym typeface="+mn-ea"/>
              </a:rPr>
              <a:t>P</a:t>
            </a:r>
            <a:r>
              <a:rPr lang="en-IN" altLang="en-US" sz="2800" u="sng" dirty="0">
                <a:solidFill>
                  <a:srgbClr val="000000"/>
                </a:solidFill>
                <a:latin typeface="Felix Titling" panose="04060505060202020A04" charset="0"/>
                <a:ea typeface="FZShuTi" panose="02010601030101010101" charset="-122"/>
                <a:cs typeface="Felix Titling" panose="04060505060202020A04" charset="0"/>
                <a:sym typeface="+mn-ea"/>
              </a:rPr>
              <a:t>ROposed solution</a:t>
            </a:r>
          </a:p>
        </p:txBody>
      </p:sp>
      <p:sp>
        <p:nvSpPr>
          <p:cNvPr id="3" name="TextBox 5"/>
          <p:cNvSpPr txBox="1"/>
          <p:nvPr/>
        </p:nvSpPr>
        <p:spPr>
          <a:xfrm>
            <a:off x="5413405" y="1964701"/>
            <a:ext cx="6442075" cy="3784600"/>
          </a:xfrm>
          <a:prstGeom prst="rect">
            <a:avLst/>
          </a:prstGeom>
          <a:solidFill>
            <a:schemeClr val="bg1"/>
          </a:solidFill>
        </p:spPr>
        <p:txBody>
          <a:bodyPr wrap="square" rtlCol="0">
            <a:spAutoFit/>
          </a:bodyPr>
          <a:lstStyle/>
          <a:p>
            <a:pPr marL="285750" indent="-285750" algn="l">
              <a:buFont typeface="Wingdings" panose="05000000000000000000" charset="0"/>
              <a:buChar char="§"/>
            </a:pPr>
            <a:r>
              <a:rPr lang="en-US" sz="2000" dirty="0">
                <a:solidFill>
                  <a:srgbClr val="000000"/>
                </a:solidFill>
                <a:latin typeface="Gill Sans MT" panose="020B0502020104020203" charset="0"/>
                <a:cs typeface="Gill Sans MT" panose="020B0502020104020203" charset="0"/>
              </a:rPr>
              <a:t>The</a:t>
            </a:r>
            <a:r>
              <a:rPr lang="en-IN" altLang="en-US" sz="2000" dirty="0">
                <a:solidFill>
                  <a:srgbClr val="000000"/>
                </a:solidFill>
                <a:latin typeface="Gill Sans MT" panose="020B0502020104020203" charset="0"/>
                <a:cs typeface="Gill Sans MT" panose="020B0502020104020203" charset="0"/>
              </a:rPr>
              <a:t> proposed solution is we are implementing an application where it will be helpful to predict diabetes disease in early stage. </a:t>
            </a:r>
          </a:p>
          <a:p>
            <a:pPr marL="285750" indent="-285750" algn="l">
              <a:buFont typeface="Wingdings" panose="05000000000000000000" charset="0"/>
              <a:buChar char="§"/>
            </a:pPr>
            <a:r>
              <a:rPr lang="en-IN" altLang="en-US" sz="2000" dirty="0">
                <a:solidFill>
                  <a:srgbClr val="000000"/>
                </a:solidFill>
                <a:latin typeface="Gill Sans MT" panose="020B0502020104020203" charset="0"/>
                <a:cs typeface="Gill Sans MT" panose="020B0502020104020203" charset="0"/>
                <a:sym typeface="+mn-ea"/>
              </a:rPr>
              <a:t>T</a:t>
            </a:r>
            <a:r>
              <a:rPr lang="en-US" sz="2000" dirty="0">
                <a:solidFill>
                  <a:srgbClr val="000000"/>
                </a:solidFill>
                <a:latin typeface="Gill Sans MT" panose="020B0502020104020203" charset="0"/>
                <a:cs typeface="Gill Sans MT" panose="020B0502020104020203" charset="0"/>
                <a:sym typeface="+mn-ea"/>
              </a:rPr>
              <a:t>o find the most optimal results in terms of accuracy and computational time for Diabetes disease prediction using machine learning.</a:t>
            </a:r>
            <a:endParaRPr lang="en-US" sz="2000" dirty="0">
              <a:solidFill>
                <a:srgbClr val="000000"/>
              </a:solidFill>
              <a:latin typeface="Gill Sans MT" panose="020B0502020104020203" charset="0"/>
              <a:cs typeface="Gill Sans MT" panose="020B0502020104020203" charset="0"/>
            </a:endParaRPr>
          </a:p>
          <a:p>
            <a:pPr marL="285750" indent="-285750" algn="l">
              <a:buFont typeface="Wingdings" panose="05000000000000000000" charset="0"/>
              <a:buChar char="§"/>
            </a:pPr>
            <a:r>
              <a:rPr lang="en-IN" altLang="en-US" sz="2000" dirty="0">
                <a:solidFill>
                  <a:srgbClr val="000000"/>
                </a:solidFill>
                <a:latin typeface="Gill Sans MT" panose="020B0502020104020203" charset="0"/>
                <a:cs typeface="Gill Sans MT" panose="020B0502020104020203" charset="0"/>
                <a:sym typeface="+mn-ea"/>
              </a:rPr>
              <a:t>It </a:t>
            </a:r>
            <a:r>
              <a:rPr lang="en-US" sz="2000" dirty="0">
                <a:solidFill>
                  <a:srgbClr val="000000"/>
                </a:solidFill>
                <a:effectLst/>
                <a:latin typeface="Gill Sans MT" panose="020B0502020104020203" charset="0"/>
                <a:cs typeface="Gill Sans MT" panose="020B0502020104020203" charset="0"/>
                <a:sym typeface="+mn-ea"/>
              </a:rPr>
              <a:t>focus on prediction of diabetes using health records of the diabetic patients.</a:t>
            </a:r>
            <a:endParaRPr lang="en-US" sz="2000" b="0" i="0" dirty="0">
              <a:solidFill>
                <a:srgbClr val="000000"/>
              </a:solidFill>
              <a:effectLst/>
              <a:latin typeface="Gill Sans MT" panose="020B0502020104020203" charset="0"/>
              <a:cs typeface="Gill Sans MT" panose="020B0502020104020203" charset="0"/>
            </a:endParaRPr>
          </a:p>
          <a:p>
            <a:pPr marL="285750" indent="-285750" algn="l">
              <a:buFont typeface="Wingdings" panose="05000000000000000000" charset="0"/>
              <a:buChar char="§"/>
            </a:pPr>
            <a:r>
              <a:rPr lang="en-US" sz="2000" dirty="0">
                <a:solidFill>
                  <a:srgbClr val="000000"/>
                </a:solidFill>
                <a:effectLst/>
                <a:latin typeface="Gill Sans MT" panose="020B0502020104020203" charset="0"/>
                <a:cs typeface="Gill Sans MT" panose="020B0502020104020203" charset="0"/>
                <a:sym typeface="+mn-ea"/>
              </a:rPr>
              <a:t>By using machine learning techniques, knowledge is acquired through these records, containing numerical values, to predict whether the patient is having diabetes or not.</a:t>
            </a:r>
            <a:endParaRPr lang="en-IN" altLang="en-US" sz="2000" b="0" i="0" dirty="0">
              <a:solidFill>
                <a:srgbClr val="000000"/>
              </a:solidFill>
              <a:effectLst/>
              <a:latin typeface="Gill Sans MT" panose="020B0502020104020203" charset="0"/>
              <a:cs typeface="Gill Sans MT" panose="020B0502020104020203" charset="0"/>
            </a:endParaRPr>
          </a:p>
        </p:txBody>
      </p:sp>
      <p:pic>
        <p:nvPicPr>
          <p:cNvPr id="4" name="Picture 3">
            <a:extLst>
              <a:ext uri="{FF2B5EF4-FFF2-40B4-BE49-F238E27FC236}">
                <a16:creationId xmlns:a16="http://schemas.microsoft.com/office/drawing/2014/main" id="{28F331A1-4890-58B2-D7DD-693C4245D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19" y="1789013"/>
            <a:ext cx="5076886" cy="43012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p:cNvSpPr txBox="1"/>
          <p:nvPr/>
        </p:nvSpPr>
        <p:spPr>
          <a:xfrm>
            <a:off x="3884295" y="443865"/>
            <a:ext cx="3571240" cy="521970"/>
          </a:xfrm>
          <a:prstGeom prst="rect">
            <a:avLst/>
          </a:prstGeom>
          <a:solidFill>
            <a:schemeClr val="bg1"/>
          </a:solidFill>
        </p:spPr>
        <p:txBody>
          <a:bodyPr wrap="square">
            <a:spAutoFit/>
          </a:bodyPr>
          <a:lstStyle/>
          <a:p>
            <a:r>
              <a:rPr lang="en-IN" sz="2800" u="sng" dirty="0">
                <a:solidFill>
                  <a:srgbClr val="000000"/>
                </a:solidFill>
                <a:latin typeface="Felix Titling" panose="04060505060202020A04" charset="0"/>
                <a:ea typeface="FZShuTi" panose="02010601030101010101" charset="-122"/>
                <a:cs typeface="Felix Titling" panose="04060505060202020A04" charset="0"/>
                <a:sym typeface="+mn-ea"/>
              </a:rPr>
              <a:t>Data collection</a:t>
            </a:r>
          </a:p>
        </p:txBody>
      </p:sp>
      <p:graphicFrame>
        <p:nvGraphicFramePr>
          <p:cNvPr id="3" name="Table 2"/>
          <p:cNvGraphicFramePr/>
          <p:nvPr/>
        </p:nvGraphicFramePr>
        <p:xfrm>
          <a:off x="1020445" y="1183005"/>
          <a:ext cx="10138410" cy="4711700"/>
        </p:xfrm>
        <a:graphic>
          <a:graphicData uri="http://schemas.openxmlformats.org/drawingml/2006/table">
            <a:tbl>
              <a:tblPr firstRow="1" bandRow="1">
                <a:tableStyleId>{5C22544A-7EE6-4342-B048-85BDC9FD1C3A}</a:tableStyleId>
              </a:tblPr>
              <a:tblGrid>
                <a:gridCol w="4034790">
                  <a:extLst>
                    <a:ext uri="{9D8B030D-6E8A-4147-A177-3AD203B41FA5}">
                      <a16:colId xmlns:a16="http://schemas.microsoft.com/office/drawing/2014/main" val="20000"/>
                    </a:ext>
                  </a:extLst>
                </a:gridCol>
                <a:gridCol w="6103620">
                  <a:extLst>
                    <a:ext uri="{9D8B030D-6E8A-4147-A177-3AD203B41FA5}">
                      <a16:colId xmlns:a16="http://schemas.microsoft.com/office/drawing/2014/main" val="20001"/>
                    </a:ext>
                  </a:extLst>
                </a:gridCol>
              </a:tblGrid>
              <a:tr h="523875">
                <a:tc>
                  <a:txBody>
                    <a:bodyPr/>
                    <a:lstStyle/>
                    <a:p>
                      <a:pPr>
                        <a:buNone/>
                      </a:pPr>
                      <a:r>
                        <a:rPr lang="en-IN" altLang="en-US">
                          <a:solidFill>
                            <a:schemeClr val="tx1"/>
                          </a:solidFill>
                          <a:latin typeface="Gill Sans MT" panose="020B0502020104020203" charset="0"/>
                          <a:cs typeface="Gill Sans MT" panose="020B0502020104020203" charset="0"/>
                        </a:rPr>
                        <a:t>Features</a:t>
                      </a:r>
                    </a:p>
                  </a:txBody>
                  <a:tcPr anchor="ctr">
                    <a:solidFill>
                      <a:schemeClr val="accent4"/>
                    </a:solidFill>
                  </a:tcPr>
                </a:tc>
                <a:tc>
                  <a:txBody>
                    <a:bodyPr/>
                    <a:lstStyle/>
                    <a:p>
                      <a:pPr>
                        <a:buNone/>
                      </a:pPr>
                      <a:r>
                        <a:rPr lang="en-US">
                          <a:solidFill>
                            <a:schemeClr val="tx1"/>
                          </a:solidFill>
                          <a:latin typeface="Gill Sans MT" panose="020B0502020104020203" charset="0"/>
                          <a:cs typeface="Gill Sans MT" panose="020B0502020104020203" charset="0"/>
                        </a:rPr>
                        <a:t>Description</a:t>
                      </a:r>
                    </a:p>
                  </a:txBody>
                  <a:tcPr anchor="ctr">
                    <a:solidFill>
                      <a:schemeClr val="accent4"/>
                    </a:solidFill>
                  </a:tcPr>
                </a:tc>
                <a:extLst>
                  <a:ext uri="{0D108BD9-81ED-4DB2-BD59-A6C34878D82A}">
                    <a16:rowId xmlns:a16="http://schemas.microsoft.com/office/drawing/2014/main" val="10000"/>
                  </a:ext>
                </a:extLst>
              </a:tr>
              <a:tr h="522605">
                <a:tc>
                  <a:txBody>
                    <a:bodyPr/>
                    <a:lstStyle/>
                    <a:p>
                      <a:pPr>
                        <a:buNone/>
                      </a:pPr>
                      <a:r>
                        <a:rPr lang="en-US">
                          <a:latin typeface="Gill Sans MT" panose="020B0502020104020203" charset="0"/>
                          <a:cs typeface="Gill Sans MT" panose="020B0502020104020203" charset="0"/>
                        </a:rPr>
                        <a:t>Pregnancies</a:t>
                      </a:r>
                    </a:p>
                  </a:txBody>
                  <a:tcPr>
                    <a:solidFill>
                      <a:schemeClr val="accent4">
                        <a:lumMod val="20000"/>
                        <a:lumOff val="80000"/>
                      </a:schemeClr>
                    </a:solidFill>
                  </a:tcPr>
                </a:tc>
                <a:tc>
                  <a:txBody>
                    <a:bodyPr/>
                    <a:lstStyle/>
                    <a:p>
                      <a:pPr>
                        <a:buNone/>
                      </a:pPr>
                      <a:r>
                        <a:rPr lang="en-US">
                          <a:latin typeface="Gill Sans MT" panose="020B0502020104020203" charset="0"/>
                          <a:cs typeface="Gill Sans MT" panose="020B0502020104020203" charset="0"/>
                        </a:rPr>
                        <a:t>Number of Pregnancies patients had earlier.</a:t>
                      </a:r>
                    </a:p>
                  </a:txBody>
                  <a:tcPr>
                    <a:solidFill>
                      <a:schemeClr val="accent4">
                        <a:lumMod val="20000"/>
                        <a:lumOff val="80000"/>
                      </a:schemeClr>
                    </a:solidFill>
                  </a:tcPr>
                </a:tc>
                <a:extLst>
                  <a:ext uri="{0D108BD9-81ED-4DB2-BD59-A6C34878D82A}">
                    <a16:rowId xmlns:a16="http://schemas.microsoft.com/office/drawing/2014/main" val="10001"/>
                  </a:ext>
                </a:extLst>
              </a:tr>
              <a:tr h="523875">
                <a:tc>
                  <a:txBody>
                    <a:bodyPr/>
                    <a:lstStyle/>
                    <a:p>
                      <a:pPr>
                        <a:buNone/>
                      </a:pPr>
                      <a:r>
                        <a:rPr lang="en-US">
                          <a:latin typeface="Gill Sans MT" panose="020B0502020104020203" charset="0"/>
                          <a:cs typeface="Gill Sans MT" panose="020B0502020104020203" charset="0"/>
                        </a:rPr>
                        <a:t>Glucose</a:t>
                      </a:r>
                    </a:p>
                  </a:txBody>
                  <a:tcPr>
                    <a:solidFill>
                      <a:schemeClr val="accent4">
                        <a:lumMod val="40000"/>
                        <a:lumOff val="60000"/>
                      </a:schemeClr>
                    </a:solidFill>
                  </a:tcPr>
                </a:tc>
                <a:tc>
                  <a:txBody>
                    <a:bodyPr/>
                    <a:lstStyle/>
                    <a:p>
                      <a:pPr>
                        <a:buNone/>
                      </a:pPr>
                      <a:r>
                        <a:rPr lang="en-US">
                          <a:latin typeface="Gill Sans MT" panose="020B0502020104020203" charset="0"/>
                          <a:cs typeface="Gill Sans MT" panose="020B0502020104020203" charset="0"/>
                        </a:rPr>
                        <a:t>Glucose level present in the patient.</a:t>
                      </a:r>
                    </a:p>
                  </a:txBody>
                  <a:tcPr>
                    <a:solidFill>
                      <a:schemeClr val="accent4">
                        <a:lumMod val="40000"/>
                        <a:lumOff val="60000"/>
                      </a:schemeClr>
                    </a:solidFill>
                  </a:tcPr>
                </a:tc>
                <a:extLst>
                  <a:ext uri="{0D108BD9-81ED-4DB2-BD59-A6C34878D82A}">
                    <a16:rowId xmlns:a16="http://schemas.microsoft.com/office/drawing/2014/main" val="10002"/>
                  </a:ext>
                </a:extLst>
              </a:tr>
              <a:tr h="524510">
                <a:tc>
                  <a:txBody>
                    <a:bodyPr/>
                    <a:lstStyle/>
                    <a:p>
                      <a:pPr>
                        <a:buNone/>
                      </a:pPr>
                      <a:r>
                        <a:rPr lang="en-US">
                          <a:latin typeface="Gill Sans MT" panose="020B0502020104020203" charset="0"/>
                          <a:cs typeface="Gill Sans MT" panose="020B0502020104020203" charset="0"/>
                        </a:rPr>
                        <a:t>Blood Pressure</a:t>
                      </a:r>
                    </a:p>
                  </a:txBody>
                  <a:tcPr>
                    <a:solidFill>
                      <a:schemeClr val="accent4">
                        <a:lumMod val="20000"/>
                        <a:lumOff val="80000"/>
                      </a:schemeClr>
                    </a:solidFill>
                  </a:tcPr>
                </a:tc>
                <a:tc>
                  <a:txBody>
                    <a:bodyPr/>
                    <a:lstStyle/>
                    <a:p>
                      <a:pPr>
                        <a:buNone/>
                      </a:pPr>
                      <a:r>
                        <a:rPr lang="en-US">
                          <a:latin typeface="Gill Sans MT" panose="020B0502020104020203" charset="0"/>
                          <a:cs typeface="Gill Sans MT" panose="020B0502020104020203" charset="0"/>
                        </a:rPr>
                        <a:t>Recorded blood pressure level at that particular time.</a:t>
                      </a:r>
                    </a:p>
                  </a:txBody>
                  <a:tcPr>
                    <a:solidFill>
                      <a:schemeClr val="accent4">
                        <a:lumMod val="20000"/>
                        <a:lumOff val="80000"/>
                      </a:schemeClr>
                    </a:solidFill>
                  </a:tcPr>
                </a:tc>
                <a:extLst>
                  <a:ext uri="{0D108BD9-81ED-4DB2-BD59-A6C34878D82A}">
                    <a16:rowId xmlns:a16="http://schemas.microsoft.com/office/drawing/2014/main" val="10003"/>
                  </a:ext>
                </a:extLst>
              </a:tr>
              <a:tr h="523240">
                <a:tc>
                  <a:txBody>
                    <a:bodyPr/>
                    <a:lstStyle/>
                    <a:p>
                      <a:pPr>
                        <a:buNone/>
                      </a:pPr>
                      <a:r>
                        <a:rPr lang="en-US">
                          <a:latin typeface="Gill Sans MT" panose="020B0502020104020203" charset="0"/>
                          <a:cs typeface="Gill Sans MT" panose="020B0502020104020203" charset="0"/>
                        </a:rPr>
                        <a:t>Skin Thickness</a:t>
                      </a:r>
                    </a:p>
                  </a:txBody>
                  <a:tcPr>
                    <a:solidFill>
                      <a:schemeClr val="accent4">
                        <a:lumMod val="40000"/>
                        <a:lumOff val="60000"/>
                      </a:schemeClr>
                    </a:solidFill>
                  </a:tcPr>
                </a:tc>
                <a:tc>
                  <a:txBody>
                    <a:bodyPr/>
                    <a:lstStyle/>
                    <a:p>
                      <a:pPr>
                        <a:buNone/>
                      </a:pPr>
                      <a:r>
                        <a:rPr lang="en-US">
                          <a:latin typeface="Gill Sans MT" panose="020B0502020104020203" charset="0"/>
                          <a:cs typeface="Gill Sans MT" panose="020B0502020104020203" charset="0"/>
                        </a:rPr>
                        <a:t>Skin thickness level of the patient.</a:t>
                      </a:r>
                    </a:p>
                  </a:txBody>
                  <a:tcPr>
                    <a:solidFill>
                      <a:schemeClr val="accent4">
                        <a:lumMod val="40000"/>
                        <a:lumOff val="60000"/>
                      </a:schemeClr>
                    </a:solidFill>
                  </a:tcPr>
                </a:tc>
                <a:extLst>
                  <a:ext uri="{0D108BD9-81ED-4DB2-BD59-A6C34878D82A}">
                    <a16:rowId xmlns:a16="http://schemas.microsoft.com/office/drawing/2014/main" val="10004"/>
                  </a:ext>
                </a:extLst>
              </a:tr>
              <a:tr h="523240">
                <a:tc>
                  <a:txBody>
                    <a:bodyPr/>
                    <a:lstStyle/>
                    <a:p>
                      <a:pPr>
                        <a:buNone/>
                      </a:pPr>
                      <a:r>
                        <a:rPr lang="en-US">
                          <a:latin typeface="Gill Sans MT" panose="020B0502020104020203" charset="0"/>
                          <a:cs typeface="Gill Sans MT" panose="020B0502020104020203" charset="0"/>
                        </a:rPr>
                        <a:t>Insulin</a:t>
                      </a:r>
                    </a:p>
                  </a:txBody>
                  <a:tcPr>
                    <a:solidFill>
                      <a:schemeClr val="accent4">
                        <a:lumMod val="20000"/>
                        <a:lumOff val="80000"/>
                      </a:schemeClr>
                    </a:solidFill>
                  </a:tcPr>
                </a:tc>
                <a:tc>
                  <a:txBody>
                    <a:bodyPr/>
                    <a:lstStyle/>
                    <a:p>
                      <a:pPr>
                        <a:buNone/>
                      </a:pPr>
                      <a:r>
                        <a:rPr lang="en-US">
                          <a:latin typeface="Gill Sans MT" panose="020B0502020104020203" charset="0"/>
                          <a:cs typeface="Gill Sans MT" panose="020B0502020104020203" charset="0"/>
                        </a:rPr>
                        <a:t>Amount of Insulin present in the body</a:t>
                      </a:r>
                      <a:r>
                        <a:rPr lang="en-IN" altLang="en-US">
                          <a:latin typeface="Gill Sans MT" panose="020B0502020104020203" charset="0"/>
                          <a:cs typeface="Gill Sans MT" panose="020B0502020104020203" charset="0"/>
                        </a:rPr>
                        <a:t>.</a:t>
                      </a:r>
                    </a:p>
                  </a:txBody>
                  <a:tcPr>
                    <a:solidFill>
                      <a:schemeClr val="accent4">
                        <a:lumMod val="20000"/>
                        <a:lumOff val="80000"/>
                      </a:schemeClr>
                    </a:solidFill>
                  </a:tcPr>
                </a:tc>
                <a:extLst>
                  <a:ext uri="{0D108BD9-81ED-4DB2-BD59-A6C34878D82A}">
                    <a16:rowId xmlns:a16="http://schemas.microsoft.com/office/drawing/2014/main" val="10005"/>
                  </a:ext>
                </a:extLst>
              </a:tr>
              <a:tr h="523875">
                <a:tc>
                  <a:txBody>
                    <a:bodyPr/>
                    <a:lstStyle/>
                    <a:p>
                      <a:pPr>
                        <a:buNone/>
                      </a:pPr>
                      <a:r>
                        <a:rPr lang="en-US">
                          <a:latin typeface="Gill Sans MT" panose="020B0502020104020203" charset="0"/>
                          <a:cs typeface="Gill Sans MT" panose="020B0502020104020203" charset="0"/>
                        </a:rPr>
                        <a:t>BMI</a:t>
                      </a:r>
                    </a:p>
                  </a:txBody>
                  <a:tcPr>
                    <a:solidFill>
                      <a:schemeClr val="accent4">
                        <a:lumMod val="40000"/>
                        <a:lumOff val="60000"/>
                      </a:schemeClr>
                    </a:solidFill>
                  </a:tcPr>
                </a:tc>
                <a:tc>
                  <a:txBody>
                    <a:bodyPr/>
                    <a:lstStyle/>
                    <a:p>
                      <a:pPr>
                        <a:buNone/>
                      </a:pPr>
                      <a:r>
                        <a:rPr lang="en-US">
                          <a:latin typeface="Gill Sans MT" panose="020B0502020104020203" charset="0"/>
                          <a:cs typeface="Gill Sans MT" panose="020B0502020104020203" charset="0"/>
                        </a:rPr>
                        <a:t>Body Mass Index of the individual.</a:t>
                      </a:r>
                    </a:p>
                  </a:txBody>
                  <a:tcPr>
                    <a:solidFill>
                      <a:schemeClr val="accent4">
                        <a:lumMod val="40000"/>
                        <a:lumOff val="60000"/>
                      </a:schemeClr>
                    </a:solidFill>
                  </a:tcPr>
                </a:tc>
                <a:extLst>
                  <a:ext uri="{0D108BD9-81ED-4DB2-BD59-A6C34878D82A}">
                    <a16:rowId xmlns:a16="http://schemas.microsoft.com/office/drawing/2014/main" val="10006"/>
                  </a:ext>
                </a:extLst>
              </a:tr>
              <a:tr h="522605">
                <a:tc>
                  <a:txBody>
                    <a:bodyPr/>
                    <a:lstStyle/>
                    <a:p>
                      <a:pPr>
                        <a:buNone/>
                      </a:pPr>
                      <a:r>
                        <a:rPr lang="en-US">
                          <a:latin typeface="Gill Sans MT" panose="020B0502020104020203" charset="0"/>
                          <a:cs typeface="Gill Sans MT" panose="020B0502020104020203" charset="0"/>
                        </a:rPr>
                        <a:t>Diabetes Pedigree</a:t>
                      </a:r>
                      <a:r>
                        <a:rPr lang="en-IN" altLang="en-US">
                          <a:latin typeface="Gill Sans MT" panose="020B0502020104020203" charset="0"/>
                          <a:cs typeface="Gill Sans MT" panose="020B0502020104020203" charset="0"/>
                        </a:rPr>
                        <a:t> </a:t>
                      </a:r>
                      <a:r>
                        <a:rPr lang="en-US">
                          <a:latin typeface="Gill Sans MT" panose="020B0502020104020203" charset="0"/>
                          <a:cs typeface="Gill Sans MT" panose="020B0502020104020203" charset="0"/>
                        </a:rPr>
                        <a:t>Function</a:t>
                      </a:r>
                    </a:p>
                  </a:txBody>
                  <a:tcPr>
                    <a:solidFill>
                      <a:schemeClr val="accent4">
                        <a:lumMod val="20000"/>
                        <a:lumOff val="80000"/>
                      </a:schemeClr>
                    </a:solidFill>
                  </a:tcPr>
                </a:tc>
                <a:tc>
                  <a:txBody>
                    <a:bodyPr/>
                    <a:lstStyle/>
                    <a:p>
                      <a:pPr>
                        <a:buNone/>
                      </a:pPr>
                      <a:r>
                        <a:rPr lang="en-US">
                          <a:latin typeface="Gill Sans MT" panose="020B0502020104020203" charset="0"/>
                          <a:cs typeface="Gill Sans MT" panose="020B0502020104020203" charset="0"/>
                        </a:rPr>
                        <a:t>Family history of Diabetes disease.</a:t>
                      </a:r>
                    </a:p>
                  </a:txBody>
                  <a:tcPr>
                    <a:solidFill>
                      <a:schemeClr val="accent4">
                        <a:lumMod val="20000"/>
                        <a:lumOff val="80000"/>
                      </a:schemeClr>
                    </a:solidFill>
                  </a:tcPr>
                </a:tc>
                <a:extLst>
                  <a:ext uri="{0D108BD9-81ED-4DB2-BD59-A6C34878D82A}">
                    <a16:rowId xmlns:a16="http://schemas.microsoft.com/office/drawing/2014/main" val="10007"/>
                  </a:ext>
                </a:extLst>
              </a:tr>
              <a:tr h="523875">
                <a:tc>
                  <a:txBody>
                    <a:bodyPr/>
                    <a:lstStyle/>
                    <a:p>
                      <a:pPr>
                        <a:buNone/>
                      </a:pPr>
                      <a:r>
                        <a:rPr lang="en-US">
                          <a:latin typeface="Gill Sans MT" panose="020B0502020104020203" charset="0"/>
                          <a:cs typeface="Gill Sans MT" panose="020B0502020104020203" charset="0"/>
                        </a:rPr>
                        <a:t>Age</a:t>
                      </a:r>
                    </a:p>
                  </a:txBody>
                  <a:tcPr>
                    <a:solidFill>
                      <a:schemeClr val="accent4">
                        <a:lumMod val="40000"/>
                        <a:lumOff val="60000"/>
                      </a:schemeClr>
                    </a:solidFill>
                  </a:tcPr>
                </a:tc>
                <a:tc>
                  <a:txBody>
                    <a:bodyPr/>
                    <a:lstStyle/>
                    <a:p>
                      <a:pPr>
                        <a:buNone/>
                      </a:pPr>
                      <a:r>
                        <a:rPr lang="en-US">
                          <a:latin typeface="Gill Sans MT" panose="020B0502020104020203" charset="0"/>
                          <a:cs typeface="Gill Sans MT" panose="020B0502020104020203" charset="0"/>
                        </a:rPr>
                        <a:t>Age of an individual.</a:t>
                      </a:r>
                    </a:p>
                  </a:txBody>
                  <a:tcPr>
                    <a:solidFill>
                      <a:schemeClr val="accent4">
                        <a:lumMod val="40000"/>
                        <a:lumOff val="60000"/>
                      </a:scheme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 y="21032"/>
            <a:ext cx="12192635" cy="6858000"/>
          </a:xfrm>
          <a:prstGeom prst="rect">
            <a:avLst/>
          </a:prstGeom>
          <a:noFill/>
        </p:spPr>
      </p:pic>
      <p:sp>
        <p:nvSpPr>
          <p:cNvPr id="3" name="Text Box 2"/>
          <p:cNvSpPr txBox="1"/>
          <p:nvPr/>
        </p:nvSpPr>
        <p:spPr>
          <a:xfrm>
            <a:off x="1720752" y="423094"/>
            <a:ext cx="7257947" cy="646331"/>
          </a:xfrm>
          <a:prstGeom prst="rect">
            <a:avLst/>
          </a:prstGeom>
          <a:noFill/>
        </p:spPr>
        <p:txBody>
          <a:bodyPr wrap="square" rtlCol="0">
            <a:spAutoFit/>
          </a:bodyPr>
          <a:lstStyle/>
          <a:p>
            <a:r>
              <a:rPr lang="en-IN" sz="3600" dirty="0">
                <a:solidFill>
                  <a:srgbClr val="000000"/>
                </a:solidFill>
                <a:ea typeface="FZShuTi" panose="02010601030101010101" charset="-122"/>
                <a:cs typeface="Maiandra GD" panose="020E0502030308020204" charset="0"/>
                <a:sym typeface="+mn-ea"/>
              </a:rPr>
              <a:t>Architecture/Block diagram</a:t>
            </a:r>
            <a:endParaRPr lang="en-IN" altLang="en-US" sz="3600" b="1" u="sng" dirty="0">
              <a:cs typeface="OCR A Extended" panose="02010509020102010303" charset="0"/>
            </a:endParaRPr>
          </a:p>
        </p:txBody>
      </p:sp>
      <p:sp>
        <p:nvSpPr>
          <p:cNvPr id="6" name="Rounded Rectangle 5"/>
          <p:cNvSpPr/>
          <p:nvPr/>
        </p:nvSpPr>
        <p:spPr>
          <a:xfrm>
            <a:off x="1337022" y="1383126"/>
            <a:ext cx="1091133" cy="3995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Admin</a:t>
            </a:r>
          </a:p>
        </p:txBody>
      </p:sp>
      <p:sp>
        <p:nvSpPr>
          <p:cNvPr id="7" name="Flowchart: Magnetic Disk 6"/>
          <p:cNvSpPr/>
          <p:nvPr/>
        </p:nvSpPr>
        <p:spPr>
          <a:xfrm>
            <a:off x="1095242" y="4047109"/>
            <a:ext cx="1567543" cy="1751959"/>
          </a:xfrm>
          <a:prstGeom prst="flowChartMagneticDisk">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WEB</a:t>
            </a:r>
          </a:p>
          <a:p>
            <a:pPr algn="ctr"/>
            <a:r>
              <a:rPr lang="en-US" dirty="0"/>
              <a:t>Database</a:t>
            </a:r>
          </a:p>
        </p:txBody>
      </p:sp>
      <p:sp>
        <p:nvSpPr>
          <p:cNvPr id="9" name="Rectangle 8"/>
          <p:cNvSpPr/>
          <p:nvPr/>
        </p:nvSpPr>
        <p:spPr>
          <a:xfrm>
            <a:off x="5380380" y="4558101"/>
            <a:ext cx="2080817" cy="10426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200" dirty="0"/>
              <a:t>REGISTER AND LOGIN,</a:t>
            </a:r>
          </a:p>
          <a:p>
            <a:r>
              <a:rPr lang="en-US" sz="1200" dirty="0"/>
              <a:t>POST DIABETIC DATA SETS,</a:t>
            </a:r>
          </a:p>
          <a:p>
            <a:r>
              <a:rPr lang="en-US" sz="1200" dirty="0"/>
              <a:t>SEARCH AND PREDICT DIABETIC STATUS,</a:t>
            </a:r>
          </a:p>
          <a:p>
            <a:r>
              <a:rPr lang="en-US" sz="1200" dirty="0"/>
              <a:t>VIEW YOUR PROFILE </a:t>
            </a:r>
          </a:p>
        </p:txBody>
      </p:sp>
      <p:sp>
        <p:nvSpPr>
          <p:cNvPr id="10" name="Rectangle 9"/>
          <p:cNvSpPr/>
          <p:nvPr/>
        </p:nvSpPr>
        <p:spPr>
          <a:xfrm>
            <a:off x="5380380" y="4041802"/>
            <a:ext cx="2080817" cy="2458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user</a:t>
            </a:r>
          </a:p>
        </p:txBody>
      </p:sp>
      <p:cxnSp>
        <p:nvCxnSpPr>
          <p:cNvPr id="13" name="Straight Arrow Connector 12"/>
          <p:cNvCxnSpPr/>
          <p:nvPr/>
        </p:nvCxnSpPr>
        <p:spPr>
          <a:xfrm>
            <a:off x="1882588" y="1782696"/>
            <a:ext cx="0" cy="21668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2472939" y="1483018"/>
            <a:ext cx="5655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453129" y="1703482"/>
            <a:ext cx="5705394" cy="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387126" y="1782696"/>
            <a:ext cx="3858044" cy="219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336147" y="2895974"/>
            <a:ext cx="1792240" cy="10798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336147" y="4343855"/>
            <a:ext cx="0" cy="158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p:cNvCxnSpPr/>
          <p:nvPr/>
        </p:nvCxnSpPr>
        <p:spPr>
          <a:xfrm flipV="1">
            <a:off x="2540929" y="2312895"/>
            <a:ext cx="5617594" cy="18518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3912366" y="1193761"/>
            <a:ext cx="2016265" cy="276999"/>
          </a:xfrm>
          <a:prstGeom prst="rect">
            <a:avLst/>
          </a:prstGeom>
          <a:noFill/>
        </p:spPr>
        <p:txBody>
          <a:bodyPr wrap="square" rtlCol="0">
            <a:spAutoFit/>
          </a:bodyPr>
          <a:lstStyle/>
          <a:p>
            <a:r>
              <a:rPr lang="en-US" sz="1100" dirty="0"/>
              <a:t>Accepting</a:t>
            </a:r>
            <a:r>
              <a:rPr lang="en-US" sz="1200" dirty="0"/>
              <a:t> all user information</a:t>
            </a:r>
          </a:p>
        </p:txBody>
      </p:sp>
      <p:sp>
        <p:nvSpPr>
          <p:cNvPr id="1029" name="TextBox 1028"/>
          <p:cNvSpPr txBox="1"/>
          <p:nvPr/>
        </p:nvSpPr>
        <p:spPr>
          <a:xfrm>
            <a:off x="4011893" y="1728536"/>
            <a:ext cx="1820289" cy="276999"/>
          </a:xfrm>
          <a:prstGeom prst="rect">
            <a:avLst/>
          </a:prstGeom>
          <a:noFill/>
        </p:spPr>
        <p:txBody>
          <a:bodyPr wrap="square" rtlCol="0">
            <a:spAutoFit/>
          </a:bodyPr>
          <a:lstStyle/>
          <a:p>
            <a:r>
              <a:rPr lang="en-US" sz="1200" dirty="0"/>
              <a:t>View user data details</a:t>
            </a:r>
          </a:p>
        </p:txBody>
      </p:sp>
      <p:sp>
        <p:nvSpPr>
          <p:cNvPr id="1030" name="TextBox 1029"/>
          <p:cNvSpPr txBox="1"/>
          <p:nvPr/>
        </p:nvSpPr>
        <p:spPr>
          <a:xfrm>
            <a:off x="1050105" y="2404479"/>
            <a:ext cx="883664" cy="461665"/>
          </a:xfrm>
          <a:prstGeom prst="rect">
            <a:avLst/>
          </a:prstGeom>
          <a:noFill/>
        </p:spPr>
        <p:txBody>
          <a:bodyPr wrap="square" rtlCol="0">
            <a:spAutoFit/>
          </a:bodyPr>
          <a:lstStyle/>
          <a:p>
            <a:r>
              <a:rPr lang="en-US" sz="1200" dirty="0"/>
              <a:t>Authorize</a:t>
            </a:r>
          </a:p>
          <a:p>
            <a:r>
              <a:rPr lang="en-US" sz="1200" dirty="0"/>
              <a:t>The admin</a:t>
            </a:r>
          </a:p>
        </p:txBody>
      </p:sp>
      <p:sp>
        <p:nvSpPr>
          <p:cNvPr id="1031" name="TextBox 1030"/>
          <p:cNvSpPr txBox="1"/>
          <p:nvPr/>
        </p:nvSpPr>
        <p:spPr>
          <a:xfrm rot="20550692">
            <a:off x="5493814" y="2649976"/>
            <a:ext cx="1532290" cy="276999"/>
          </a:xfrm>
          <a:prstGeom prst="rect">
            <a:avLst/>
          </a:prstGeom>
          <a:noFill/>
        </p:spPr>
        <p:txBody>
          <a:bodyPr wrap="square" rtlCol="0">
            <a:spAutoFit/>
          </a:bodyPr>
          <a:lstStyle/>
          <a:p>
            <a:r>
              <a:rPr lang="en-US" sz="1200" dirty="0"/>
              <a:t>Stored and retrievals </a:t>
            </a:r>
          </a:p>
        </p:txBody>
      </p:sp>
      <p:sp>
        <p:nvSpPr>
          <p:cNvPr id="1032" name="TextBox 1031"/>
          <p:cNvSpPr txBox="1"/>
          <p:nvPr/>
        </p:nvSpPr>
        <p:spPr>
          <a:xfrm rot="1797057">
            <a:off x="3159754" y="2310243"/>
            <a:ext cx="1417465" cy="276999"/>
          </a:xfrm>
          <a:prstGeom prst="rect">
            <a:avLst/>
          </a:prstGeom>
          <a:noFill/>
        </p:spPr>
        <p:txBody>
          <a:bodyPr wrap="square" rtlCol="0">
            <a:spAutoFit/>
          </a:bodyPr>
          <a:lstStyle/>
          <a:p>
            <a:r>
              <a:rPr lang="en-US" sz="1200" dirty="0"/>
              <a:t>Registering the user</a:t>
            </a:r>
          </a:p>
        </p:txBody>
      </p:sp>
      <p:sp>
        <p:nvSpPr>
          <p:cNvPr id="2" name="Rectangle: Rounded Corners 1">
            <a:extLst>
              <a:ext uri="{FF2B5EF4-FFF2-40B4-BE49-F238E27FC236}">
                <a16:creationId xmlns:a16="http://schemas.microsoft.com/office/drawing/2014/main" id="{4FDE20FE-6ACA-6F0A-5E43-CA9D1FE7D91D}"/>
              </a:ext>
            </a:extLst>
          </p:cNvPr>
          <p:cNvSpPr/>
          <p:nvPr/>
        </p:nvSpPr>
        <p:spPr>
          <a:xfrm>
            <a:off x="8162004" y="884439"/>
            <a:ext cx="3207932" cy="3808071"/>
          </a:xfrm>
          <a:prstGeom prst="roundRect">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pPr lvl="0" algn="ctr"/>
            <a:endParaRPr lang="en-IN" sz="1400" dirty="0">
              <a:solidFill>
                <a:schemeClr val="tx1"/>
              </a:solidFill>
              <a:latin typeface="FZShuTi" panose="02010601030101010101" charset="-122"/>
              <a:ea typeface="FZShuTi" panose="02010601030101010101" charset="-122"/>
              <a:cs typeface="Maiandra GD" panose="020E0502030308020204" charset="0"/>
              <a:sym typeface="+mn-ea"/>
            </a:endParaRPr>
          </a:p>
          <a:p>
            <a:pPr lvl="0" algn="ctr"/>
            <a:r>
              <a:rPr lang="en-IN" sz="1400" dirty="0">
                <a:solidFill>
                  <a:schemeClr val="tx1"/>
                </a:solidFill>
                <a:latin typeface="FZShuTi" panose="02010601030101010101" charset="-122"/>
                <a:ea typeface="FZShuTi" panose="02010601030101010101" charset="-122"/>
                <a:cs typeface="Maiandra GD" panose="020E0502030308020204" charset="0"/>
                <a:sym typeface="+mn-ea"/>
              </a:rPr>
              <a:t>Service provider</a:t>
            </a:r>
          </a:p>
          <a:p>
            <a:pPr lvl="0" algn="ctr"/>
            <a:endParaRPr lang="en-IN" sz="1400" dirty="0">
              <a:solidFill>
                <a:srgbClr val="FF0000"/>
              </a:solidFill>
              <a:latin typeface="FZShuTi" panose="02010601030101010101" charset="-122"/>
              <a:ea typeface="FZShuTi" panose="02010601030101010101" charset="-122"/>
              <a:cs typeface="Maiandra GD" panose="020E0502030308020204" charset="0"/>
              <a:sym typeface="+mn-ea"/>
            </a:endParaRP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Login,</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Train and Test Data Sets,</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View Trained and Tested Accuracy in Bar Chart,</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View Trained and Tested Accuracy Results,</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Find Diabetic Status From Data Set Details,</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Find diabetic Ratio on Data Sets,</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View All Emergency For Diabetic Treatment,</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Download Trained Data Sets, </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View Diabetic Ratio Results,</a:t>
            </a:r>
          </a:p>
          <a:p>
            <a:pPr lvl="0"/>
            <a:r>
              <a:rPr lang="en-IN" sz="1400" dirty="0">
                <a:solidFill>
                  <a:schemeClr val="tx1"/>
                </a:solidFill>
                <a:latin typeface="FZShuTi" panose="02010601030101010101" charset="-122"/>
                <a:ea typeface="FZShuTi" panose="02010601030101010101" charset="-122"/>
                <a:cs typeface="Maiandra GD" panose="020E0502030308020204" charset="0"/>
                <a:sym typeface="+mn-ea"/>
              </a:rPr>
              <a:t>View All Remote Users.</a:t>
            </a:r>
            <a:r>
              <a:rPr lang="en-IN" sz="1400" dirty="0">
                <a:solidFill>
                  <a:srgbClr val="FF0000"/>
                </a:solidFill>
                <a:latin typeface="FZShuTi" panose="02010601030101010101" charset="-122"/>
                <a:ea typeface="FZShuTi" panose="02010601030101010101" charset="-122"/>
                <a:cs typeface="Maiandra GD" panose="020E0502030308020204" charset="0"/>
                <a:sym typeface="+mn-ea"/>
              </a:rPr>
              <a:t> </a:t>
            </a:r>
          </a:p>
          <a:p>
            <a:pPr algn="ctr"/>
            <a:endParaRPr lang="en-IN" sz="1400" dirty="0"/>
          </a:p>
        </p:txBody>
      </p:sp>
      <p:sp>
        <p:nvSpPr>
          <p:cNvPr id="4" name="AutoShape 2" descr="Diabetes Prediction using Machine Learn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iabetes Prediction using Machine Learn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Diabetes Prediction using Machine Learni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8" descr="Diabetes Prediction using Machine Learni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0" descr="Diabetes Prediction using Machine Learn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144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60446" y="767715"/>
            <a:ext cx="3696032" cy="521970"/>
          </a:xfrm>
          <a:prstGeom prst="rect">
            <a:avLst/>
          </a:prstGeom>
          <a:solidFill>
            <a:schemeClr val="bg1"/>
          </a:solidFill>
        </p:spPr>
        <p:txBody>
          <a:bodyPr wrap="square">
            <a:spAutoFit/>
          </a:bodyPr>
          <a:lstStyle/>
          <a:p>
            <a:r>
              <a:rPr lang="en-US" altLang="en-US" sz="2800" u="sng" dirty="0">
                <a:solidFill>
                  <a:srgbClr val="000000"/>
                </a:solidFill>
                <a:latin typeface="Felix Titling" panose="04060505060202020A04" charset="0"/>
                <a:ea typeface="FZShuTi" panose="02010601030101010101" charset="-122"/>
                <a:cs typeface="Felix Titling" panose="04060505060202020A04" charset="0"/>
                <a:sym typeface="+mn-ea"/>
              </a:rPr>
              <a:t>Algorithms used</a:t>
            </a:r>
            <a:endParaRPr lang="en-IN" altLang="en-US" sz="2800" u="sng" dirty="0">
              <a:solidFill>
                <a:srgbClr val="000000"/>
              </a:solidFill>
              <a:latin typeface="Felix Titling" panose="04060505060202020A04" charset="0"/>
              <a:ea typeface="FZShuTi" panose="02010601030101010101" charset="-122"/>
              <a:cs typeface="Felix Titling" panose="04060505060202020A04" charset="0"/>
              <a:sym typeface="+mn-ea"/>
            </a:endParaRPr>
          </a:p>
        </p:txBody>
      </p:sp>
      <p:sp>
        <p:nvSpPr>
          <p:cNvPr id="6" name="TextBox 5"/>
          <p:cNvSpPr txBox="1"/>
          <p:nvPr/>
        </p:nvSpPr>
        <p:spPr>
          <a:xfrm>
            <a:off x="697521" y="1380392"/>
            <a:ext cx="7720338" cy="954107"/>
          </a:xfrm>
          <a:prstGeom prst="rect">
            <a:avLst/>
          </a:prstGeom>
          <a:solidFill>
            <a:schemeClr val="bg1"/>
          </a:solidFill>
        </p:spPr>
        <p:txBody>
          <a:bodyPr wrap="square" rtlCol="0">
            <a:spAutoFit/>
          </a:bodyPr>
          <a:lstStyle/>
          <a:p>
            <a:pPr marL="285750" indent="-285750" algn="l">
              <a:buFont typeface="Wingdings" panose="05000000000000000000" charset="0"/>
              <a:buChar char="§"/>
            </a:pPr>
            <a:r>
              <a:rPr lang="en-IN" sz="1400" dirty="0"/>
              <a:t>K-Nearest Neighbours:</a:t>
            </a:r>
          </a:p>
          <a:p>
            <a:r>
              <a:rPr lang="en-US" sz="1400" dirty="0"/>
              <a:t>The k-nearest neighbors algorithm, is a non-parametric, supervised learning classifier, which uses proximity to make classifications or predictions about the grouping of an individual data point. </a:t>
            </a:r>
          </a:p>
          <a:p>
            <a:r>
              <a:rPr lang="en-US" sz="1400" dirty="0"/>
              <a:t>K-NN algorithm stores all the available data and classifies a new data point based on the similarity. </a:t>
            </a:r>
            <a:endParaRPr lang="en-IN" sz="1400"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7859" y="1074866"/>
            <a:ext cx="3374723" cy="1569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994445" y="2939653"/>
            <a:ext cx="8379362" cy="1169551"/>
          </a:xfrm>
          <a:prstGeom prst="rect">
            <a:avLst/>
          </a:prstGeom>
          <a:solidFill>
            <a:schemeClr val="bg1"/>
          </a:solidFill>
        </p:spPr>
        <p:txBody>
          <a:bodyPr wrap="square" rtlCol="0">
            <a:spAutoFit/>
          </a:bodyPr>
          <a:lstStyle/>
          <a:p>
            <a:pPr marL="285750" indent="-285750">
              <a:buFont typeface="Wingdings" panose="05000000000000000000" charset="0"/>
              <a:buChar char="§"/>
            </a:pPr>
            <a:r>
              <a:rPr lang="en-IN" sz="1400" dirty="0"/>
              <a:t>Naive Bayes:</a:t>
            </a:r>
          </a:p>
          <a:p>
            <a:r>
              <a:rPr lang="en-US" sz="1400" dirty="0"/>
              <a:t>Naïve Bayes algorithm is a supervised learning algorithm, which is based on Bayes theorem and used for solving classification problems.</a:t>
            </a:r>
          </a:p>
          <a:p>
            <a:r>
              <a:rPr lang="en-US" sz="1400" dirty="0"/>
              <a:t>It is a probabilistic classifier, which means it predicts on the basis of the probability of an object.</a:t>
            </a:r>
            <a:br>
              <a:rPr lang="en-IN" sz="1400" dirty="0"/>
            </a:br>
            <a:endParaRPr lang="en-US" sz="1400" dirty="0"/>
          </a:p>
        </p:txBody>
      </p:sp>
      <p:pic>
        <p:nvPicPr>
          <p:cNvPr id="1028" name="Picture 4"/>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013992" y="4615960"/>
            <a:ext cx="2816452" cy="17400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97521" y="4706242"/>
            <a:ext cx="8147541" cy="1169551"/>
          </a:xfrm>
          <a:prstGeom prst="rect">
            <a:avLst/>
          </a:prstGeom>
          <a:solidFill>
            <a:schemeClr val="bg1"/>
          </a:solidFill>
        </p:spPr>
        <p:txBody>
          <a:bodyPr wrap="square" rtlCol="0">
            <a:spAutoFit/>
          </a:bodyPr>
          <a:lstStyle/>
          <a:p>
            <a:pPr marL="285750" indent="-285750">
              <a:buFont typeface="Wingdings" panose="05000000000000000000" charset="0"/>
              <a:buChar char="§"/>
            </a:pPr>
            <a:r>
              <a:rPr lang="en-IN" sz="1400" dirty="0"/>
              <a:t>Decision Tree Classifier:</a:t>
            </a:r>
          </a:p>
          <a:p>
            <a:r>
              <a:rPr lang="en-US" sz="1400" dirty="0"/>
              <a:t>Decision Trees (DTs) are a non-parametric supervised learning method used for classification and regression. </a:t>
            </a:r>
          </a:p>
          <a:p>
            <a:r>
              <a:rPr lang="en-US" sz="1400" dirty="0"/>
              <a:t>The goal is to create a model that predicts the value of a target variable by learning simple decision rules inferred from the data features.</a:t>
            </a:r>
            <a:br>
              <a:rPr lang="en-IN" sz="1400" dirty="0"/>
            </a:br>
            <a:r>
              <a:rPr lang="en-US" sz="1400" dirty="0"/>
              <a:t>It has the ability to use different feature subsets and decision rules at different stages of classification.</a:t>
            </a:r>
          </a:p>
        </p:txBody>
      </p:sp>
      <p:pic>
        <p:nvPicPr>
          <p:cNvPr id="21" name="Picture 2"/>
          <p:cNvPicPr>
            <a:picLocks noChangeAspect="1" noChangeArrowheads="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734308" y="2959466"/>
            <a:ext cx="2141454" cy="995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748024" y="3021588"/>
            <a:ext cx="2127738" cy="846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3" name="TextBox 22"/>
          <p:cNvSpPr txBox="1"/>
          <p:nvPr/>
        </p:nvSpPr>
        <p:spPr>
          <a:xfrm>
            <a:off x="910610" y="3303011"/>
            <a:ext cx="783540" cy="307777"/>
          </a:xfrm>
          <a:prstGeom prst="rect">
            <a:avLst/>
          </a:prstGeom>
          <a:noFill/>
        </p:spPr>
        <p:txBody>
          <a:bodyPr wrap="square" rtlCol="0">
            <a:spAutoFit/>
          </a:bodyPr>
          <a:lstStyle/>
          <a:p>
            <a:r>
              <a:rPr lang="en-US" sz="1400" dirty="0"/>
              <a:t>P(A|B)=</a:t>
            </a:r>
          </a:p>
        </p:txBody>
      </p:sp>
      <p:sp>
        <p:nvSpPr>
          <p:cNvPr id="24" name="TextBox 23"/>
          <p:cNvSpPr txBox="1"/>
          <p:nvPr/>
        </p:nvSpPr>
        <p:spPr>
          <a:xfrm>
            <a:off x="1681914" y="3195289"/>
            <a:ext cx="1026795" cy="523220"/>
          </a:xfrm>
          <a:prstGeom prst="rect">
            <a:avLst/>
          </a:prstGeom>
          <a:noFill/>
        </p:spPr>
        <p:txBody>
          <a:bodyPr wrap="square" rtlCol="0">
            <a:spAutoFit/>
          </a:bodyPr>
          <a:lstStyle/>
          <a:p>
            <a:r>
              <a:rPr lang="en-US" sz="1400" dirty="0"/>
              <a:t>P(B|A)P(A)</a:t>
            </a:r>
          </a:p>
          <a:p>
            <a:r>
              <a:rPr lang="en-US" sz="1400" dirty="0"/>
              <a:t>      P(B)</a:t>
            </a:r>
          </a:p>
        </p:txBody>
      </p:sp>
      <p:cxnSp>
        <p:nvCxnSpPr>
          <p:cNvPr id="25" name="Straight Connector 24"/>
          <p:cNvCxnSpPr/>
          <p:nvPr/>
        </p:nvCxnSpPr>
        <p:spPr>
          <a:xfrm>
            <a:off x="1746905" y="3475595"/>
            <a:ext cx="80889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028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96958" y="1733045"/>
            <a:ext cx="8379362" cy="738664"/>
          </a:xfrm>
          <a:prstGeom prst="rect">
            <a:avLst/>
          </a:prstGeom>
          <a:solidFill>
            <a:schemeClr val="bg1"/>
          </a:solidFill>
        </p:spPr>
        <p:txBody>
          <a:bodyPr wrap="square" rtlCol="0">
            <a:spAutoFit/>
          </a:bodyPr>
          <a:lstStyle/>
          <a:p>
            <a:pPr marL="285750" indent="-285750">
              <a:buFont typeface="Wingdings" panose="05000000000000000000" charset="0"/>
              <a:buChar char="§"/>
            </a:pPr>
            <a:r>
              <a:rPr lang="en-IN" sz="1400" dirty="0"/>
              <a:t>Random Forest:</a:t>
            </a:r>
          </a:p>
          <a:p>
            <a:r>
              <a:rPr lang="en-US" sz="1400" dirty="0"/>
              <a:t>The random forest algorithm is made up of a collection of decision trees, and each tree in the ensemble is comprised of a data sample drawn from a training set with replacement, called the bootstrap sample.</a:t>
            </a:r>
          </a:p>
        </p:txBody>
      </p:sp>
      <p:sp>
        <p:nvSpPr>
          <p:cNvPr id="20" name="TextBox 19"/>
          <p:cNvSpPr txBox="1"/>
          <p:nvPr/>
        </p:nvSpPr>
        <p:spPr>
          <a:xfrm>
            <a:off x="535816" y="3613666"/>
            <a:ext cx="7891008" cy="1384995"/>
          </a:xfrm>
          <a:prstGeom prst="rect">
            <a:avLst/>
          </a:prstGeom>
          <a:solidFill>
            <a:schemeClr val="bg1"/>
          </a:solidFill>
        </p:spPr>
        <p:txBody>
          <a:bodyPr wrap="square" rtlCol="0">
            <a:spAutoFit/>
          </a:bodyPr>
          <a:lstStyle/>
          <a:p>
            <a:pPr marL="285750" indent="-285750">
              <a:buFont typeface="Wingdings" panose="05000000000000000000" charset="0"/>
              <a:buChar char="§"/>
            </a:pPr>
            <a:r>
              <a:rPr lang="en-IN" sz="1400" dirty="0"/>
              <a:t>Support Vector Machine:</a:t>
            </a:r>
          </a:p>
          <a:p>
            <a:r>
              <a:rPr lang="en-US" sz="1400" dirty="0"/>
              <a:t>The goal of the SVM algorithm is to create the best line or decision boundary that can segregate n-dimensional space into classes so that we can easily put the new data point in the correct category in the future. This best decision boundary is called a hyperplane.</a:t>
            </a:r>
          </a:p>
          <a:p>
            <a:r>
              <a:rPr lang="en-US" sz="1400" dirty="0"/>
              <a:t>SVM chooses the extreme points/vectors that help in creating the hyperplane. These extreme cases are called as support vectors, and hence algorithm is termed as Support Vector Machine.</a:t>
            </a:r>
          </a:p>
        </p:txBody>
      </p:sp>
      <p:pic>
        <p:nvPicPr>
          <p:cNvPr id="2050" name="Picture 2" descr="Random Forest Algorithm for Machine Learning - TA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41" y="1347833"/>
            <a:ext cx="2805012" cy="1870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93050" y="3428999"/>
            <a:ext cx="3198323" cy="21210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43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B34CDE-2F70-B1FB-994E-688595C4D474}"/>
              </a:ext>
            </a:extLst>
          </p:cNvPr>
          <p:cNvSpPr txBox="1"/>
          <p:nvPr/>
        </p:nvSpPr>
        <p:spPr>
          <a:xfrm>
            <a:off x="3689131" y="202558"/>
            <a:ext cx="3130769" cy="523220"/>
          </a:xfrm>
          <a:prstGeom prst="rect">
            <a:avLst/>
          </a:prstGeom>
          <a:solidFill>
            <a:schemeClr val="bg1"/>
          </a:solidFill>
        </p:spPr>
        <p:txBody>
          <a:bodyPr wrap="square">
            <a:spAutoFit/>
          </a:bodyPr>
          <a:lstStyle/>
          <a:p>
            <a:r>
              <a:rPr lang="en-US" sz="2800" u="sng" dirty="0" err="1">
                <a:solidFill>
                  <a:srgbClr val="000000"/>
                </a:solidFill>
                <a:latin typeface="Felix Titling" panose="04060505060202020A04" charset="0"/>
                <a:ea typeface="FZShuTi" panose="02010601030101010101" charset="-122"/>
                <a:sym typeface="+mn-ea"/>
              </a:rPr>
              <a:t>implementaion</a:t>
            </a:r>
            <a:endParaRPr lang="en-IN" sz="2800" u="sng" dirty="0">
              <a:solidFill>
                <a:srgbClr val="000000"/>
              </a:solidFill>
              <a:latin typeface="Felix Titling" panose="04060505060202020A04" charset="0"/>
              <a:ea typeface="FZShuTi" panose="02010601030101010101" charset="-122"/>
              <a:sym typeface="+mn-ea"/>
            </a:endParaRPr>
          </a:p>
        </p:txBody>
      </p:sp>
      <p:sp>
        <p:nvSpPr>
          <p:cNvPr id="36" name="TextBox 35">
            <a:extLst>
              <a:ext uri="{FF2B5EF4-FFF2-40B4-BE49-F238E27FC236}">
                <a16:creationId xmlns:a16="http://schemas.microsoft.com/office/drawing/2014/main" id="{532B1338-CF6F-9993-419A-5B26BD263E0B}"/>
              </a:ext>
            </a:extLst>
          </p:cNvPr>
          <p:cNvSpPr txBox="1"/>
          <p:nvPr/>
        </p:nvSpPr>
        <p:spPr>
          <a:xfrm>
            <a:off x="1270000" y="657135"/>
            <a:ext cx="2929456" cy="400110"/>
          </a:xfrm>
          <a:prstGeom prst="rect">
            <a:avLst/>
          </a:prstGeom>
          <a:noFill/>
        </p:spPr>
        <p:txBody>
          <a:bodyPr wrap="none" rtlCol="0">
            <a:spAutoFit/>
          </a:bodyPr>
          <a:lstStyle/>
          <a:p>
            <a:r>
              <a:rPr lang="en-IN" sz="2000" dirty="0">
                <a:latin typeface="Bodoni MT" panose="02070603080606020203" pitchFamily="18" charset="0"/>
              </a:rPr>
              <a:t>Flow Chart: Remote User</a:t>
            </a:r>
          </a:p>
        </p:txBody>
      </p:sp>
      <p:sp>
        <p:nvSpPr>
          <p:cNvPr id="37" name="Rectangle 36">
            <a:extLst>
              <a:ext uri="{FF2B5EF4-FFF2-40B4-BE49-F238E27FC236}">
                <a16:creationId xmlns:a16="http://schemas.microsoft.com/office/drawing/2014/main" id="{419090F9-92A6-88AD-6F11-500C2B187EAA}"/>
              </a:ext>
            </a:extLst>
          </p:cNvPr>
          <p:cNvSpPr/>
          <p:nvPr/>
        </p:nvSpPr>
        <p:spPr>
          <a:xfrm>
            <a:off x="5346700" y="866430"/>
            <a:ext cx="1044952" cy="52322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Start</a:t>
            </a:r>
          </a:p>
        </p:txBody>
      </p:sp>
      <p:sp>
        <p:nvSpPr>
          <p:cNvPr id="38" name="Rectangle 37">
            <a:extLst>
              <a:ext uri="{FF2B5EF4-FFF2-40B4-BE49-F238E27FC236}">
                <a16:creationId xmlns:a16="http://schemas.microsoft.com/office/drawing/2014/main" id="{E87ECD54-7481-10F6-2FED-CFEF401FA5EB}"/>
              </a:ext>
            </a:extLst>
          </p:cNvPr>
          <p:cNvSpPr/>
          <p:nvPr/>
        </p:nvSpPr>
        <p:spPr>
          <a:xfrm>
            <a:off x="5346700" y="1670955"/>
            <a:ext cx="1044952" cy="56424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Login</a:t>
            </a:r>
          </a:p>
        </p:txBody>
      </p:sp>
      <p:sp>
        <p:nvSpPr>
          <p:cNvPr id="39" name="Rectangle 38">
            <a:extLst>
              <a:ext uri="{FF2B5EF4-FFF2-40B4-BE49-F238E27FC236}">
                <a16:creationId xmlns:a16="http://schemas.microsoft.com/office/drawing/2014/main" id="{D850DA1E-8B9B-932D-7CCE-D63A7F84567B}"/>
              </a:ext>
            </a:extLst>
          </p:cNvPr>
          <p:cNvSpPr/>
          <p:nvPr/>
        </p:nvSpPr>
        <p:spPr>
          <a:xfrm>
            <a:off x="2387915" y="3374382"/>
            <a:ext cx="1639315" cy="6731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Register and login</a:t>
            </a:r>
          </a:p>
        </p:txBody>
      </p:sp>
      <p:sp>
        <p:nvSpPr>
          <p:cNvPr id="41" name="Rectangle 40">
            <a:extLst>
              <a:ext uri="{FF2B5EF4-FFF2-40B4-BE49-F238E27FC236}">
                <a16:creationId xmlns:a16="http://schemas.microsoft.com/office/drawing/2014/main" id="{D748F431-D6B7-75E2-D4F2-BC4E555E0FDC}"/>
              </a:ext>
            </a:extLst>
          </p:cNvPr>
          <p:cNvSpPr/>
          <p:nvPr/>
        </p:nvSpPr>
        <p:spPr>
          <a:xfrm>
            <a:off x="5227965" y="6195177"/>
            <a:ext cx="1044951" cy="47923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Logout</a:t>
            </a:r>
          </a:p>
        </p:txBody>
      </p:sp>
      <p:sp>
        <p:nvSpPr>
          <p:cNvPr id="42" name="Rectangle 41">
            <a:extLst>
              <a:ext uri="{FF2B5EF4-FFF2-40B4-BE49-F238E27FC236}">
                <a16:creationId xmlns:a16="http://schemas.microsoft.com/office/drawing/2014/main" id="{ABB1A9BE-77F5-C8FD-2136-54CE1BF930A9}"/>
              </a:ext>
            </a:extLst>
          </p:cNvPr>
          <p:cNvSpPr/>
          <p:nvPr/>
        </p:nvSpPr>
        <p:spPr>
          <a:xfrm>
            <a:off x="7638185" y="3374382"/>
            <a:ext cx="1523365" cy="96712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Username &amp; Password</a:t>
            </a:r>
          </a:p>
          <a:p>
            <a:pPr algn="ctr"/>
            <a:r>
              <a:rPr lang="en-IN" dirty="0">
                <a:solidFill>
                  <a:schemeClr val="tx1"/>
                </a:solidFill>
              </a:rPr>
              <a:t>Wrong</a:t>
            </a:r>
          </a:p>
        </p:txBody>
      </p:sp>
      <p:sp>
        <p:nvSpPr>
          <p:cNvPr id="43" name="Diamond 42">
            <a:extLst>
              <a:ext uri="{FF2B5EF4-FFF2-40B4-BE49-F238E27FC236}">
                <a16:creationId xmlns:a16="http://schemas.microsoft.com/office/drawing/2014/main" id="{4978C550-C1E1-3A9E-EF39-7270761684C4}"/>
              </a:ext>
            </a:extLst>
          </p:cNvPr>
          <p:cNvSpPr/>
          <p:nvPr/>
        </p:nvSpPr>
        <p:spPr>
          <a:xfrm>
            <a:off x="5086858" y="2531053"/>
            <a:ext cx="1523365" cy="737630"/>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ysClr val="windowText" lastClr="000000"/>
                </a:solidFill>
              </a:rPr>
              <a:t>Status</a:t>
            </a:r>
          </a:p>
        </p:txBody>
      </p:sp>
      <p:sp>
        <p:nvSpPr>
          <p:cNvPr id="44" name="Rectangle 43">
            <a:extLst>
              <a:ext uri="{FF2B5EF4-FFF2-40B4-BE49-F238E27FC236}">
                <a16:creationId xmlns:a16="http://schemas.microsoft.com/office/drawing/2014/main" id="{1D85133D-B099-C71D-2F72-CC2E1CF34DE9}"/>
              </a:ext>
            </a:extLst>
          </p:cNvPr>
          <p:cNvSpPr/>
          <p:nvPr/>
        </p:nvSpPr>
        <p:spPr>
          <a:xfrm>
            <a:off x="2387915" y="4201448"/>
            <a:ext cx="1639315" cy="6731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Post Diabetic Datasets</a:t>
            </a:r>
          </a:p>
        </p:txBody>
      </p:sp>
      <p:sp>
        <p:nvSpPr>
          <p:cNvPr id="45" name="Rectangle 44">
            <a:extLst>
              <a:ext uri="{FF2B5EF4-FFF2-40B4-BE49-F238E27FC236}">
                <a16:creationId xmlns:a16="http://schemas.microsoft.com/office/drawing/2014/main" id="{128478EF-E883-3E0A-6D5C-8033F525DF30}"/>
              </a:ext>
            </a:extLst>
          </p:cNvPr>
          <p:cNvSpPr/>
          <p:nvPr/>
        </p:nvSpPr>
        <p:spPr>
          <a:xfrm>
            <a:off x="2387915" y="5044694"/>
            <a:ext cx="1639315" cy="120662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Search and predict diabetic status view your profile</a:t>
            </a:r>
          </a:p>
        </p:txBody>
      </p:sp>
      <p:cxnSp>
        <p:nvCxnSpPr>
          <p:cNvPr id="50" name="Straight Arrow Connector 49">
            <a:extLst>
              <a:ext uri="{FF2B5EF4-FFF2-40B4-BE49-F238E27FC236}">
                <a16:creationId xmlns:a16="http://schemas.microsoft.com/office/drawing/2014/main" id="{36AD476C-9899-2217-F824-0046E1C73487}"/>
              </a:ext>
            </a:extLst>
          </p:cNvPr>
          <p:cNvCxnSpPr>
            <a:cxnSpLocks/>
          </p:cNvCxnSpPr>
          <p:nvPr/>
        </p:nvCxnSpPr>
        <p:spPr>
          <a:xfrm>
            <a:off x="3207572" y="2905252"/>
            <a:ext cx="0" cy="494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FCE954F5-992D-0F26-8509-5CD8EADAD849}"/>
              </a:ext>
            </a:extLst>
          </p:cNvPr>
          <p:cNvCxnSpPr>
            <a:cxnSpLocks/>
          </p:cNvCxnSpPr>
          <p:nvPr/>
        </p:nvCxnSpPr>
        <p:spPr>
          <a:xfrm>
            <a:off x="1819073" y="3710932"/>
            <a:ext cx="5688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5A8111CE-0513-917A-CE1C-3AD1A48B7077}"/>
              </a:ext>
            </a:extLst>
          </p:cNvPr>
          <p:cNvCxnSpPr>
            <a:cxnSpLocks/>
          </p:cNvCxnSpPr>
          <p:nvPr/>
        </p:nvCxnSpPr>
        <p:spPr>
          <a:xfrm>
            <a:off x="3207572" y="4047482"/>
            <a:ext cx="0" cy="1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5EB4DA3D-F0E0-4B3A-88F0-321992D1F9D3}"/>
              </a:ext>
            </a:extLst>
          </p:cNvPr>
          <p:cNvCxnSpPr>
            <a:cxnSpLocks/>
          </p:cNvCxnSpPr>
          <p:nvPr/>
        </p:nvCxnSpPr>
        <p:spPr>
          <a:xfrm>
            <a:off x="8410500" y="2925572"/>
            <a:ext cx="0" cy="438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EED129F1-6D64-AC1B-574D-98EF3B48B476}"/>
              </a:ext>
            </a:extLst>
          </p:cNvPr>
          <p:cNvCxnSpPr>
            <a:cxnSpLocks/>
            <a:endCxn id="43" idx="1"/>
          </p:cNvCxnSpPr>
          <p:nvPr/>
        </p:nvCxnSpPr>
        <p:spPr>
          <a:xfrm>
            <a:off x="3207572" y="2899868"/>
            <a:ext cx="1879286"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BA3065DE-BE4A-70B9-2530-E581E15FFC1F}"/>
              </a:ext>
            </a:extLst>
          </p:cNvPr>
          <p:cNvCxnSpPr>
            <a:cxnSpLocks/>
            <a:stCxn id="43" idx="3"/>
          </p:cNvCxnSpPr>
          <p:nvPr/>
        </p:nvCxnSpPr>
        <p:spPr>
          <a:xfrm>
            <a:off x="6610223" y="2899868"/>
            <a:ext cx="1815488" cy="15410"/>
          </a:xfrm>
          <a:prstGeom prst="line">
            <a:avLst/>
          </a:prstGeom>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1126FD2C-AB5B-80B7-B094-7007EE3759E4}"/>
              </a:ext>
            </a:extLst>
          </p:cNvPr>
          <p:cNvSpPr txBox="1"/>
          <p:nvPr/>
        </p:nvSpPr>
        <p:spPr>
          <a:xfrm>
            <a:off x="3925334" y="2586422"/>
            <a:ext cx="522772" cy="400110"/>
          </a:xfrm>
          <a:prstGeom prst="rect">
            <a:avLst/>
          </a:prstGeom>
          <a:noFill/>
        </p:spPr>
        <p:txBody>
          <a:bodyPr wrap="square" rtlCol="0">
            <a:spAutoFit/>
          </a:bodyPr>
          <a:lstStyle/>
          <a:p>
            <a:r>
              <a:rPr lang="en-IN" sz="2000" dirty="0">
                <a:latin typeface="Footlight MT Light" panose="0204060206030A020304" pitchFamily="18" charset="0"/>
              </a:rPr>
              <a:t>Yes</a:t>
            </a:r>
          </a:p>
        </p:txBody>
      </p:sp>
      <p:sp>
        <p:nvSpPr>
          <p:cNvPr id="59" name="TextBox 58">
            <a:extLst>
              <a:ext uri="{FF2B5EF4-FFF2-40B4-BE49-F238E27FC236}">
                <a16:creationId xmlns:a16="http://schemas.microsoft.com/office/drawing/2014/main" id="{7574A990-65B9-80C6-10A0-5A6E36ECC2CF}"/>
              </a:ext>
            </a:extLst>
          </p:cNvPr>
          <p:cNvSpPr txBox="1"/>
          <p:nvPr/>
        </p:nvSpPr>
        <p:spPr>
          <a:xfrm>
            <a:off x="7115413" y="2565968"/>
            <a:ext cx="482824" cy="400110"/>
          </a:xfrm>
          <a:prstGeom prst="rect">
            <a:avLst/>
          </a:prstGeom>
          <a:noFill/>
        </p:spPr>
        <p:txBody>
          <a:bodyPr wrap="none" rtlCol="0">
            <a:spAutoFit/>
          </a:bodyPr>
          <a:lstStyle/>
          <a:p>
            <a:r>
              <a:rPr lang="en-IN" sz="2000" dirty="0">
                <a:latin typeface="Footlight MT Light" panose="0204060206030A020304" pitchFamily="18" charset="0"/>
              </a:rPr>
              <a:t>No</a:t>
            </a:r>
          </a:p>
        </p:txBody>
      </p:sp>
      <p:cxnSp>
        <p:nvCxnSpPr>
          <p:cNvPr id="67" name="Straight Connector 66">
            <a:extLst>
              <a:ext uri="{FF2B5EF4-FFF2-40B4-BE49-F238E27FC236}">
                <a16:creationId xmlns:a16="http://schemas.microsoft.com/office/drawing/2014/main" id="{B50DE326-0569-95D2-2A4F-69CA34C665FC}"/>
              </a:ext>
            </a:extLst>
          </p:cNvPr>
          <p:cNvCxnSpPr>
            <a:cxnSpLocks/>
          </p:cNvCxnSpPr>
          <p:nvPr/>
        </p:nvCxnSpPr>
        <p:spPr>
          <a:xfrm flipH="1">
            <a:off x="1805500" y="3710932"/>
            <a:ext cx="13573" cy="2742135"/>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B130CB78-9B4E-D386-8E9C-598FC2189088}"/>
              </a:ext>
            </a:extLst>
          </p:cNvPr>
          <p:cNvCxnSpPr>
            <a:cxnSpLocks/>
          </p:cNvCxnSpPr>
          <p:nvPr/>
        </p:nvCxnSpPr>
        <p:spPr>
          <a:xfrm flipV="1">
            <a:off x="1796843" y="6453067"/>
            <a:ext cx="3384757" cy="5487"/>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C9AAFE1C-F0A6-B332-B928-39346DD55A3E}"/>
              </a:ext>
            </a:extLst>
          </p:cNvPr>
          <p:cNvCxnSpPr>
            <a:cxnSpLocks/>
          </p:cNvCxnSpPr>
          <p:nvPr/>
        </p:nvCxnSpPr>
        <p:spPr>
          <a:xfrm>
            <a:off x="5848540" y="2235200"/>
            <a:ext cx="0" cy="282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193D154C-CE9A-72DB-0C21-00722DE4BA0F}"/>
              </a:ext>
            </a:extLst>
          </p:cNvPr>
          <p:cNvCxnSpPr>
            <a:cxnSpLocks/>
          </p:cNvCxnSpPr>
          <p:nvPr/>
        </p:nvCxnSpPr>
        <p:spPr>
          <a:xfrm>
            <a:off x="5848540" y="1388832"/>
            <a:ext cx="0" cy="282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8E96D143-A3DC-8709-03F6-954E0ECB7BB1}"/>
              </a:ext>
            </a:extLst>
          </p:cNvPr>
          <p:cNvCxnSpPr>
            <a:cxnSpLocks/>
          </p:cNvCxnSpPr>
          <p:nvPr/>
        </p:nvCxnSpPr>
        <p:spPr>
          <a:xfrm>
            <a:off x="3220272" y="4874548"/>
            <a:ext cx="0" cy="1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6ECB7174-8573-6122-D443-40185AC3E735}"/>
              </a:ext>
            </a:extLst>
          </p:cNvPr>
          <p:cNvCxnSpPr>
            <a:cxnSpLocks/>
          </p:cNvCxnSpPr>
          <p:nvPr/>
        </p:nvCxnSpPr>
        <p:spPr>
          <a:xfrm>
            <a:off x="4027230" y="3710932"/>
            <a:ext cx="1723210" cy="0"/>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6796AAC1-F8A6-4E2E-422A-75736F1DC0F3}"/>
              </a:ext>
            </a:extLst>
          </p:cNvPr>
          <p:cNvCxnSpPr>
            <a:cxnSpLocks/>
            <a:endCxn id="41" idx="0"/>
          </p:cNvCxnSpPr>
          <p:nvPr/>
        </p:nvCxnSpPr>
        <p:spPr>
          <a:xfrm>
            <a:off x="5747452" y="3687308"/>
            <a:ext cx="2989" cy="25078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D41EA305-A941-43ED-CD8C-152CBD46595B}"/>
              </a:ext>
            </a:extLst>
          </p:cNvPr>
          <p:cNvCxnSpPr>
            <a:cxnSpLocks/>
          </p:cNvCxnSpPr>
          <p:nvPr/>
        </p:nvCxnSpPr>
        <p:spPr>
          <a:xfrm>
            <a:off x="3207572" y="6251314"/>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9007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635" cy="685800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32B1338-CF6F-9993-419A-5B26BD263E0B}"/>
              </a:ext>
            </a:extLst>
          </p:cNvPr>
          <p:cNvSpPr txBox="1"/>
          <p:nvPr/>
        </p:nvSpPr>
        <p:spPr>
          <a:xfrm>
            <a:off x="2483051" y="181968"/>
            <a:ext cx="3294813" cy="400110"/>
          </a:xfrm>
          <a:prstGeom prst="rect">
            <a:avLst/>
          </a:prstGeom>
          <a:solidFill>
            <a:schemeClr val="bg1"/>
          </a:solidFill>
        </p:spPr>
        <p:txBody>
          <a:bodyPr wrap="none" rtlCol="0">
            <a:spAutoFit/>
          </a:bodyPr>
          <a:lstStyle/>
          <a:p>
            <a:r>
              <a:rPr lang="en-IN" sz="2000" dirty="0">
                <a:latin typeface="Bodoni MT" panose="02070603080606020203" pitchFamily="18" charset="0"/>
              </a:rPr>
              <a:t>Flow Chart: Service Provider</a:t>
            </a:r>
          </a:p>
        </p:txBody>
      </p:sp>
      <p:sp>
        <p:nvSpPr>
          <p:cNvPr id="37" name="Rectangle 36">
            <a:extLst>
              <a:ext uri="{FF2B5EF4-FFF2-40B4-BE49-F238E27FC236}">
                <a16:creationId xmlns:a16="http://schemas.microsoft.com/office/drawing/2014/main" id="{419090F9-92A6-88AD-6F11-500C2B187EAA}"/>
              </a:ext>
            </a:extLst>
          </p:cNvPr>
          <p:cNvSpPr/>
          <p:nvPr/>
        </p:nvSpPr>
        <p:spPr>
          <a:xfrm>
            <a:off x="6540500" y="510830"/>
            <a:ext cx="1044952" cy="52322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Start</a:t>
            </a:r>
          </a:p>
        </p:txBody>
      </p:sp>
      <p:sp>
        <p:nvSpPr>
          <p:cNvPr id="38" name="Rectangle 37">
            <a:extLst>
              <a:ext uri="{FF2B5EF4-FFF2-40B4-BE49-F238E27FC236}">
                <a16:creationId xmlns:a16="http://schemas.microsoft.com/office/drawing/2014/main" id="{E87ECD54-7481-10F6-2FED-CFEF401FA5EB}"/>
              </a:ext>
            </a:extLst>
          </p:cNvPr>
          <p:cNvSpPr/>
          <p:nvPr/>
        </p:nvSpPr>
        <p:spPr>
          <a:xfrm>
            <a:off x="6540500" y="1228730"/>
            <a:ext cx="1044952" cy="56424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Login</a:t>
            </a:r>
          </a:p>
        </p:txBody>
      </p:sp>
      <p:sp>
        <p:nvSpPr>
          <p:cNvPr id="39" name="Rectangle 38">
            <a:extLst>
              <a:ext uri="{FF2B5EF4-FFF2-40B4-BE49-F238E27FC236}">
                <a16:creationId xmlns:a16="http://schemas.microsoft.com/office/drawing/2014/main" id="{D850DA1E-8B9B-932D-7CCE-D63A7F84567B}"/>
              </a:ext>
            </a:extLst>
          </p:cNvPr>
          <p:cNvSpPr/>
          <p:nvPr/>
        </p:nvSpPr>
        <p:spPr>
          <a:xfrm>
            <a:off x="2250755" y="2611439"/>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Browse data sets and train &amp; test with classifiers</a:t>
            </a:r>
          </a:p>
        </p:txBody>
      </p:sp>
      <p:sp>
        <p:nvSpPr>
          <p:cNvPr id="41" name="Rectangle 40">
            <a:extLst>
              <a:ext uri="{FF2B5EF4-FFF2-40B4-BE49-F238E27FC236}">
                <a16:creationId xmlns:a16="http://schemas.microsoft.com/office/drawing/2014/main" id="{D748F431-D6B7-75E2-D4F2-BC4E555E0FDC}"/>
              </a:ext>
            </a:extLst>
          </p:cNvPr>
          <p:cNvSpPr/>
          <p:nvPr/>
        </p:nvSpPr>
        <p:spPr>
          <a:xfrm>
            <a:off x="7604475" y="6256370"/>
            <a:ext cx="1044951" cy="47923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Logout</a:t>
            </a:r>
          </a:p>
        </p:txBody>
      </p:sp>
      <p:sp>
        <p:nvSpPr>
          <p:cNvPr id="42" name="Rectangle 41">
            <a:extLst>
              <a:ext uri="{FF2B5EF4-FFF2-40B4-BE49-F238E27FC236}">
                <a16:creationId xmlns:a16="http://schemas.microsoft.com/office/drawing/2014/main" id="{ABB1A9BE-77F5-C8FD-2136-54CE1BF930A9}"/>
              </a:ext>
            </a:extLst>
          </p:cNvPr>
          <p:cNvSpPr/>
          <p:nvPr/>
        </p:nvSpPr>
        <p:spPr>
          <a:xfrm>
            <a:off x="8831985" y="2611439"/>
            <a:ext cx="1523365" cy="96712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chemeClr val="tx1"/>
                </a:solidFill>
              </a:rPr>
              <a:t>Username &amp; Password</a:t>
            </a:r>
          </a:p>
          <a:p>
            <a:pPr algn="ctr"/>
            <a:r>
              <a:rPr lang="en-IN" dirty="0">
                <a:solidFill>
                  <a:schemeClr val="tx1"/>
                </a:solidFill>
              </a:rPr>
              <a:t>Wrong</a:t>
            </a:r>
          </a:p>
        </p:txBody>
      </p:sp>
      <p:sp>
        <p:nvSpPr>
          <p:cNvPr id="43" name="Diamond 42">
            <a:extLst>
              <a:ext uri="{FF2B5EF4-FFF2-40B4-BE49-F238E27FC236}">
                <a16:creationId xmlns:a16="http://schemas.microsoft.com/office/drawing/2014/main" id="{4978C550-C1E1-3A9E-EF39-7270761684C4}"/>
              </a:ext>
            </a:extLst>
          </p:cNvPr>
          <p:cNvSpPr/>
          <p:nvPr/>
        </p:nvSpPr>
        <p:spPr>
          <a:xfrm>
            <a:off x="6280658" y="1963694"/>
            <a:ext cx="1523365" cy="737630"/>
          </a:xfrm>
          <a:prstGeom prst="diamond">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dirty="0">
                <a:solidFill>
                  <a:sysClr val="windowText" lastClr="000000"/>
                </a:solidFill>
              </a:rPr>
              <a:t>Status</a:t>
            </a:r>
          </a:p>
        </p:txBody>
      </p:sp>
      <p:cxnSp>
        <p:nvCxnSpPr>
          <p:cNvPr id="50" name="Straight Arrow Connector 49">
            <a:extLst>
              <a:ext uri="{FF2B5EF4-FFF2-40B4-BE49-F238E27FC236}">
                <a16:creationId xmlns:a16="http://schemas.microsoft.com/office/drawing/2014/main" id="{36AD476C-9899-2217-F824-0046E1C73487}"/>
              </a:ext>
            </a:extLst>
          </p:cNvPr>
          <p:cNvCxnSpPr>
            <a:cxnSpLocks/>
          </p:cNvCxnSpPr>
          <p:nvPr/>
        </p:nvCxnSpPr>
        <p:spPr>
          <a:xfrm>
            <a:off x="4407722" y="2337893"/>
            <a:ext cx="2496" cy="271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FCE954F5-992D-0F26-8509-5CD8EADAD849}"/>
              </a:ext>
            </a:extLst>
          </p:cNvPr>
          <p:cNvCxnSpPr>
            <a:cxnSpLocks/>
          </p:cNvCxnSpPr>
          <p:nvPr/>
        </p:nvCxnSpPr>
        <p:spPr>
          <a:xfrm>
            <a:off x="1681913" y="2795589"/>
            <a:ext cx="5688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5EB4DA3D-F0E0-4B3A-88F0-321992D1F9D3}"/>
              </a:ext>
            </a:extLst>
          </p:cNvPr>
          <p:cNvCxnSpPr>
            <a:cxnSpLocks/>
          </p:cNvCxnSpPr>
          <p:nvPr/>
        </p:nvCxnSpPr>
        <p:spPr>
          <a:xfrm>
            <a:off x="9610650" y="2358213"/>
            <a:ext cx="0" cy="251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EED129F1-6D64-AC1B-574D-98EF3B48B476}"/>
              </a:ext>
            </a:extLst>
          </p:cNvPr>
          <p:cNvCxnSpPr>
            <a:cxnSpLocks/>
            <a:endCxn id="43" idx="1"/>
          </p:cNvCxnSpPr>
          <p:nvPr/>
        </p:nvCxnSpPr>
        <p:spPr>
          <a:xfrm>
            <a:off x="4401372" y="2332509"/>
            <a:ext cx="1879286"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BA3065DE-BE4A-70B9-2530-E581E15FFC1F}"/>
              </a:ext>
            </a:extLst>
          </p:cNvPr>
          <p:cNvCxnSpPr>
            <a:cxnSpLocks/>
            <a:stCxn id="43" idx="3"/>
          </p:cNvCxnSpPr>
          <p:nvPr/>
        </p:nvCxnSpPr>
        <p:spPr>
          <a:xfrm>
            <a:off x="7804023" y="2332509"/>
            <a:ext cx="1815488" cy="15410"/>
          </a:xfrm>
          <a:prstGeom prst="line">
            <a:avLst/>
          </a:prstGeom>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1126FD2C-AB5B-80B7-B094-7007EE3759E4}"/>
              </a:ext>
            </a:extLst>
          </p:cNvPr>
          <p:cNvSpPr txBox="1"/>
          <p:nvPr/>
        </p:nvSpPr>
        <p:spPr>
          <a:xfrm>
            <a:off x="5119134" y="2019063"/>
            <a:ext cx="522772" cy="400110"/>
          </a:xfrm>
          <a:prstGeom prst="rect">
            <a:avLst/>
          </a:prstGeom>
          <a:noFill/>
        </p:spPr>
        <p:txBody>
          <a:bodyPr wrap="square" rtlCol="0">
            <a:spAutoFit/>
          </a:bodyPr>
          <a:lstStyle/>
          <a:p>
            <a:r>
              <a:rPr lang="en-IN" sz="2000" dirty="0">
                <a:latin typeface="Footlight MT Light" panose="0204060206030A020304" pitchFamily="18" charset="0"/>
              </a:rPr>
              <a:t>Yes</a:t>
            </a:r>
          </a:p>
        </p:txBody>
      </p:sp>
      <p:sp>
        <p:nvSpPr>
          <p:cNvPr id="59" name="TextBox 58">
            <a:extLst>
              <a:ext uri="{FF2B5EF4-FFF2-40B4-BE49-F238E27FC236}">
                <a16:creationId xmlns:a16="http://schemas.microsoft.com/office/drawing/2014/main" id="{7574A990-65B9-80C6-10A0-5A6E36ECC2CF}"/>
              </a:ext>
            </a:extLst>
          </p:cNvPr>
          <p:cNvSpPr txBox="1"/>
          <p:nvPr/>
        </p:nvSpPr>
        <p:spPr>
          <a:xfrm>
            <a:off x="8309213" y="1998609"/>
            <a:ext cx="482824" cy="400110"/>
          </a:xfrm>
          <a:prstGeom prst="rect">
            <a:avLst/>
          </a:prstGeom>
          <a:noFill/>
        </p:spPr>
        <p:txBody>
          <a:bodyPr wrap="none" rtlCol="0">
            <a:spAutoFit/>
          </a:bodyPr>
          <a:lstStyle/>
          <a:p>
            <a:r>
              <a:rPr lang="en-IN" sz="2000" dirty="0">
                <a:latin typeface="Footlight MT Light" panose="0204060206030A020304" pitchFamily="18" charset="0"/>
              </a:rPr>
              <a:t>No</a:t>
            </a:r>
          </a:p>
        </p:txBody>
      </p:sp>
      <p:cxnSp>
        <p:nvCxnSpPr>
          <p:cNvPr id="67" name="Straight Connector 66">
            <a:extLst>
              <a:ext uri="{FF2B5EF4-FFF2-40B4-BE49-F238E27FC236}">
                <a16:creationId xmlns:a16="http://schemas.microsoft.com/office/drawing/2014/main" id="{B50DE326-0569-95D2-2A4F-69CA34C665FC}"/>
              </a:ext>
            </a:extLst>
          </p:cNvPr>
          <p:cNvCxnSpPr>
            <a:cxnSpLocks/>
          </p:cNvCxnSpPr>
          <p:nvPr/>
        </p:nvCxnSpPr>
        <p:spPr>
          <a:xfrm>
            <a:off x="1681913" y="2795589"/>
            <a:ext cx="21814" cy="3676649"/>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C9AAFE1C-F0A6-B332-B928-39346DD55A3E}"/>
              </a:ext>
            </a:extLst>
          </p:cNvPr>
          <p:cNvCxnSpPr>
            <a:cxnSpLocks/>
          </p:cNvCxnSpPr>
          <p:nvPr/>
        </p:nvCxnSpPr>
        <p:spPr>
          <a:xfrm>
            <a:off x="7042340" y="1773725"/>
            <a:ext cx="0" cy="187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193D154C-CE9A-72DB-0C21-00722DE4BA0F}"/>
              </a:ext>
            </a:extLst>
          </p:cNvPr>
          <p:cNvCxnSpPr>
            <a:cxnSpLocks/>
          </p:cNvCxnSpPr>
          <p:nvPr/>
        </p:nvCxnSpPr>
        <p:spPr>
          <a:xfrm>
            <a:off x="7042340" y="1033232"/>
            <a:ext cx="0" cy="1986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6ECB7174-8573-6122-D443-40185AC3E735}"/>
              </a:ext>
            </a:extLst>
          </p:cNvPr>
          <p:cNvCxnSpPr>
            <a:cxnSpLocks/>
          </p:cNvCxnSpPr>
          <p:nvPr/>
        </p:nvCxnSpPr>
        <p:spPr>
          <a:xfrm>
            <a:off x="6379270" y="2836229"/>
            <a:ext cx="1723210" cy="0"/>
          </a:xfrm>
          <a:prstGeom prst="line">
            <a:avLst/>
          </a:prstGeom>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6796AAC1-F8A6-4E2E-422A-75736F1DC0F3}"/>
              </a:ext>
            </a:extLst>
          </p:cNvPr>
          <p:cNvCxnSpPr>
            <a:cxnSpLocks/>
          </p:cNvCxnSpPr>
          <p:nvPr/>
        </p:nvCxnSpPr>
        <p:spPr>
          <a:xfrm>
            <a:off x="8099493" y="2820995"/>
            <a:ext cx="0" cy="3458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9D97AFCA-24C6-ACCA-E758-E5AC82DF6E37}"/>
              </a:ext>
            </a:extLst>
          </p:cNvPr>
          <p:cNvSpPr/>
          <p:nvPr/>
        </p:nvSpPr>
        <p:spPr>
          <a:xfrm>
            <a:off x="2258389" y="3117326"/>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View trained and tested accuracy in bar chart</a:t>
            </a:r>
          </a:p>
        </p:txBody>
      </p:sp>
      <p:sp>
        <p:nvSpPr>
          <p:cNvPr id="12" name="Rectangle 11">
            <a:extLst>
              <a:ext uri="{FF2B5EF4-FFF2-40B4-BE49-F238E27FC236}">
                <a16:creationId xmlns:a16="http://schemas.microsoft.com/office/drawing/2014/main" id="{938F8F81-39D0-53FB-3258-8527F8268E99}"/>
              </a:ext>
            </a:extLst>
          </p:cNvPr>
          <p:cNvSpPr/>
          <p:nvPr/>
        </p:nvSpPr>
        <p:spPr>
          <a:xfrm>
            <a:off x="2272376" y="3634172"/>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View trained and tested accuracy results</a:t>
            </a:r>
          </a:p>
        </p:txBody>
      </p:sp>
      <p:sp>
        <p:nvSpPr>
          <p:cNvPr id="13" name="Rectangle 12">
            <a:extLst>
              <a:ext uri="{FF2B5EF4-FFF2-40B4-BE49-F238E27FC236}">
                <a16:creationId xmlns:a16="http://schemas.microsoft.com/office/drawing/2014/main" id="{256DC50C-55F8-1A42-778B-95CF49386A10}"/>
              </a:ext>
            </a:extLst>
          </p:cNvPr>
          <p:cNvSpPr/>
          <p:nvPr/>
        </p:nvSpPr>
        <p:spPr>
          <a:xfrm>
            <a:off x="2279198" y="4185746"/>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Find diabetic status from data set details</a:t>
            </a:r>
          </a:p>
        </p:txBody>
      </p:sp>
      <p:sp>
        <p:nvSpPr>
          <p:cNvPr id="14" name="Rectangle 13">
            <a:extLst>
              <a:ext uri="{FF2B5EF4-FFF2-40B4-BE49-F238E27FC236}">
                <a16:creationId xmlns:a16="http://schemas.microsoft.com/office/drawing/2014/main" id="{7255BE47-EF2A-99BF-7820-1B9CF7FEFDA3}"/>
              </a:ext>
            </a:extLst>
          </p:cNvPr>
          <p:cNvSpPr/>
          <p:nvPr/>
        </p:nvSpPr>
        <p:spPr>
          <a:xfrm>
            <a:off x="2272375" y="4699626"/>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Find diabetic ratio on data sets</a:t>
            </a:r>
          </a:p>
        </p:txBody>
      </p:sp>
      <p:sp>
        <p:nvSpPr>
          <p:cNvPr id="15" name="Rectangle 14">
            <a:extLst>
              <a:ext uri="{FF2B5EF4-FFF2-40B4-BE49-F238E27FC236}">
                <a16:creationId xmlns:a16="http://schemas.microsoft.com/office/drawing/2014/main" id="{38CB516F-92AF-A24E-4343-52A544D4632D}"/>
              </a:ext>
            </a:extLst>
          </p:cNvPr>
          <p:cNvSpPr/>
          <p:nvPr/>
        </p:nvSpPr>
        <p:spPr>
          <a:xfrm>
            <a:off x="2279108" y="5213506"/>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View all emergency for diabetic treatment</a:t>
            </a:r>
          </a:p>
        </p:txBody>
      </p:sp>
      <p:sp>
        <p:nvSpPr>
          <p:cNvPr id="16" name="Rectangle 15">
            <a:extLst>
              <a:ext uri="{FF2B5EF4-FFF2-40B4-BE49-F238E27FC236}">
                <a16:creationId xmlns:a16="http://schemas.microsoft.com/office/drawing/2014/main" id="{A0ABBD57-F904-D65D-099F-179D3542E542}"/>
              </a:ext>
            </a:extLst>
          </p:cNvPr>
          <p:cNvSpPr/>
          <p:nvPr/>
        </p:nvSpPr>
        <p:spPr>
          <a:xfrm>
            <a:off x="2279108" y="5738008"/>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Download trained data sets</a:t>
            </a:r>
          </a:p>
        </p:txBody>
      </p:sp>
      <p:sp>
        <p:nvSpPr>
          <p:cNvPr id="17" name="Rectangle 16">
            <a:extLst>
              <a:ext uri="{FF2B5EF4-FFF2-40B4-BE49-F238E27FC236}">
                <a16:creationId xmlns:a16="http://schemas.microsoft.com/office/drawing/2014/main" id="{1BBF565D-9B55-CB5E-310B-33C67454A191}"/>
              </a:ext>
            </a:extLst>
          </p:cNvPr>
          <p:cNvSpPr/>
          <p:nvPr/>
        </p:nvSpPr>
        <p:spPr>
          <a:xfrm>
            <a:off x="2279108" y="6278416"/>
            <a:ext cx="4122535" cy="36269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400" dirty="0">
                <a:solidFill>
                  <a:schemeClr val="tx1"/>
                </a:solidFill>
              </a:rPr>
              <a:t>View diabetic ratio results, view all remote users</a:t>
            </a:r>
          </a:p>
        </p:txBody>
      </p:sp>
      <p:cxnSp>
        <p:nvCxnSpPr>
          <p:cNvPr id="18" name="Straight Arrow Connector 17">
            <a:extLst>
              <a:ext uri="{FF2B5EF4-FFF2-40B4-BE49-F238E27FC236}">
                <a16:creationId xmlns:a16="http://schemas.microsoft.com/office/drawing/2014/main" id="{8C712B8B-0E26-65EB-D9A9-4E96EE18D066}"/>
              </a:ext>
            </a:extLst>
          </p:cNvPr>
          <p:cNvCxnSpPr>
            <a:cxnSpLocks/>
          </p:cNvCxnSpPr>
          <p:nvPr/>
        </p:nvCxnSpPr>
        <p:spPr>
          <a:xfrm>
            <a:off x="4410218" y="2962622"/>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96DFF0A-E2AF-49A5-3272-F1A4ACEB6076}"/>
              </a:ext>
            </a:extLst>
          </p:cNvPr>
          <p:cNvCxnSpPr>
            <a:cxnSpLocks/>
          </p:cNvCxnSpPr>
          <p:nvPr/>
        </p:nvCxnSpPr>
        <p:spPr>
          <a:xfrm>
            <a:off x="4401370" y="3473736"/>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D1DE2487-B912-FE96-FB89-04F0132AAA75}"/>
              </a:ext>
            </a:extLst>
          </p:cNvPr>
          <p:cNvCxnSpPr>
            <a:cxnSpLocks/>
          </p:cNvCxnSpPr>
          <p:nvPr/>
        </p:nvCxnSpPr>
        <p:spPr>
          <a:xfrm>
            <a:off x="4395840" y="4002268"/>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BC47CE4-6BBA-BEF0-F5AB-447C4D559A19}"/>
              </a:ext>
            </a:extLst>
          </p:cNvPr>
          <p:cNvCxnSpPr>
            <a:cxnSpLocks/>
          </p:cNvCxnSpPr>
          <p:nvPr/>
        </p:nvCxnSpPr>
        <p:spPr>
          <a:xfrm>
            <a:off x="4395840" y="4548437"/>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058A0F6C-1784-0948-8B32-F328DE7FB2B0}"/>
              </a:ext>
            </a:extLst>
          </p:cNvPr>
          <p:cNvCxnSpPr>
            <a:cxnSpLocks/>
          </p:cNvCxnSpPr>
          <p:nvPr/>
        </p:nvCxnSpPr>
        <p:spPr>
          <a:xfrm>
            <a:off x="4395840" y="5062317"/>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F2F03FA-39BA-82AD-688C-E091B9095A6A}"/>
              </a:ext>
            </a:extLst>
          </p:cNvPr>
          <p:cNvCxnSpPr>
            <a:cxnSpLocks/>
          </p:cNvCxnSpPr>
          <p:nvPr/>
        </p:nvCxnSpPr>
        <p:spPr>
          <a:xfrm>
            <a:off x="4407722" y="5562996"/>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C9B0B9D-15DA-6F19-695F-0F2A0FC3CC38}"/>
              </a:ext>
            </a:extLst>
          </p:cNvPr>
          <p:cNvCxnSpPr>
            <a:cxnSpLocks/>
          </p:cNvCxnSpPr>
          <p:nvPr/>
        </p:nvCxnSpPr>
        <p:spPr>
          <a:xfrm>
            <a:off x="4408544" y="6100699"/>
            <a:ext cx="0" cy="183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8616330B-730F-A0B2-10FB-DBA896A0AD0E}"/>
              </a:ext>
            </a:extLst>
          </p:cNvPr>
          <p:cNvCxnSpPr>
            <a:cxnSpLocks/>
            <a:endCxn id="17" idx="1"/>
          </p:cNvCxnSpPr>
          <p:nvPr/>
        </p:nvCxnSpPr>
        <p:spPr>
          <a:xfrm flipV="1">
            <a:off x="1693876" y="6459762"/>
            <a:ext cx="585232" cy="12476"/>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42AC94EA-C1E6-18F6-7163-BDE65E1D625D}"/>
              </a:ext>
            </a:extLst>
          </p:cNvPr>
          <p:cNvCxnSpPr>
            <a:cxnSpLocks/>
          </p:cNvCxnSpPr>
          <p:nvPr/>
        </p:nvCxnSpPr>
        <p:spPr>
          <a:xfrm flipV="1">
            <a:off x="6401643" y="6459761"/>
            <a:ext cx="1218357" cy="1"/>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0452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838568" y="1009781"/>
            <a:ext cx="4266137"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Random user </a:t>
            </a:r>
            <a:r>
              <a:rPr lang="en-US" sz="2400" dirty="0" err="1">
                <a:solidFill>
                  <a:srgbClr val="000000"/>
                </a:solidFill>
                <a:latin typeface="Gill Sans MT" panose="020B0502020104020203" pitchFamily="34" charset="0"/>
                <a:ea typeface="FZShuTi" panose="02010601030101010101" charset="-122"/>
                <a:sym typeface="+mn-ea"/>
              </a:rPr>
              <a:t>registeration</a:t>
            </a:r>
            <a:r>
              <a:rPr lang="en-US" sz="2400" dirty="0">
                <a:solidFill>
                  <a:srgbClr val="000000"/>
                </a:solidFill>
                <a:latin typeface="Gill Sans MT" panose="020B0502020104020203" pitchFamily="34" charset="0"/>
                <a:ea typeface="FZShuTi" panose="02010601030101010101" charset="-122"/>
                <a:sym typeface="+mn-ea"/>
              </a:rPr>
              <a:t>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708" y="1792864"/>
            <a:ext cx="8659446" cy="487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06B34CDE-2F70-B1FB-994E-688595C4D474}"/>
              </a:ext>
            </a:extLst>
          </p:cNvPr>
          <p:cNvSpPr txBox="1"/>
          <p:nvPr/>
        </p:nvSpPr>
        <p:spPr>
          <a:xfrm>
            <a:off x="3038500" y="271897"/>
            <a:ext cx="5085592" cy="523220"/>
          </a:xfrm>
          <a:prstGeom prst="rect">
            <a:avLst/>
          </a:prstGeom>
          <a:solidFill>
            <a:schemeClr val="bg1"/>
          </a:solidFill>
        </p:spPr>
        <p:txBody>
          <a:bodyPr wrap="square">
            <a:spAutoFit/>
          </a:bodyPr>
          <a:lstStyle/>
          <a:p>
            <a:r>
              <a:rPr lang="en-US" sz="2800" u="sng" dirty="0">
                <a:solidFill>
                  <a:srgbClr val="000000"/>
                </a:solidFill>
                <a:latin typeface="Felix Titling" panose="04060505060202020A04" charset="0"/>
                <a:ea typeface="FZShuTi" panose="02010601030101010101" charset="-122"/>
                <a:sym typeface="+mn-ea"/>
              </a:rPr>
              <a:t>Status of </a:t>
            </a:r>
            <a:r>
              <a:rPr lang="en-US" sz="2800" u="sng" dirty="0" err="1">
                <a:solidFill>
                  <a:srgbClr val="000000"/>
                </a:solidFill>
                <a:latin typeface="Felix Titling" panose="04060505060202020A04" charset="0"/>
                <a:ea typeface="FZShuTi" panose="02010601030101010101" charset="-122"/>
                <a:sym typeface="+mn-ea"/>
              </a:rPr>
              <a:t>implementaion</a:t>
            </a:r>
            <a:endParaRPr lang="en-IN" sz="2800" u="sng" dirty="0">
              <a:solidFill>
                <a:srgbClr val="000000"/>
              </a:solidFill>
              <a:latin typeface="Felix Titling" panose="04060505060202020A04" charset="0"/>
              <a:ea typeface="FZShuTi" panose="02010601030101010101" charset="-122"/>
              <a:sym typeface="+mn-ea"/>
            </a:endParaRPr>
          </a:p>
        </p:txBody>
      </p:sp>
    </p:spTree>
    <p:extLst>
      <p:ext uri="{BB962C8B-B14F-4D97-AF65-F5344CB8AC3E}">
        <p14:creationId xmlns:p14="http://schemas.microsoft.com/office/powerpoint/2010/main" val="295724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3526790" y="1586230"/>
            <a:ext cx="6511290" cy="4524315"/>
          </a:xfrm>
          <a:prstGeom prst="rect">
            <a:avLst/>
          </a:prstGeom>
          <a:solidFill>
            <a:schemeClr val="bg1"/>
          </a:solidFill>
        </p:spPr>
        <p:txBody>
          <a:bodyPr wrap="square" rtlCol="0" anchor="t">
            <a:spAutoFit/>
          </a:bodyPr>
          <a:lstStyle/>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Abstract </a:t>
            </a:r>
            <a:endParaRPr lang="en-IN" sz="3200" dirty="0">
              <a:solidFill>
                <a:srgbClr val="000000"/>
              </a:solidFill>
              <a:latin typeface="FZShuTi" panose="02010601030101010101" charset="-122"/>
              <a:ea typeface="FZShuTi" panose="02010601030101010101" charset="-122"/>
              <a:cs typeface="Maiandra GD" panose="020E0502030308020204" charset="0"/>
            </a:endParaRP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Literature Survey</a:t>
            </a: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Existing Works</a:t>
            </a: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Results of Existing System</a:t>
            </a: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Proposed Solution</a:t>
            </a:r>
            <a:endParaRPr lang="en-IN" sz="3200" dirty="0">
              <a:solidFill>
                <a:srgbClr val="000000"/>
              </a:solidFill>
              <a:latin typeface="FZShuTi" panose="02010601030101010101" charset="-122"/>
              <a:ea typeface="FZShuTi" panose="02010601030101010101" charset="-122"/>
              <a:cs typeface="Maiandra GD" panose="020E0502030308020204" charset="0"/>
            </a:endParaRP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Implementation</a:t>
            </a: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Plan of Execution</a:t>
            </a: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Conclusion</a:t>
            </a:r>
            <a:endParaRPr lang="en-IN" sz="3200" dirty="0">
              <a:solidFill>
                <a:srgbClr val="000000"/>
              </a:solidFill>
              <a:latin typeface="FZShuTi" panose="02010601030101010101" charset="-122"/>
              <a:ea typeface="FZShuTi" panose="02010601030101010101" charset="-122"/>
              <a:cs typeface="Maiandra GD" panose="020E0502030308020204" charset="0"/>
            </a:endParaRPr>
          </a:p>
          <a:p>
            <a:pPr marL="457200" indent="-457200">
              <a:buFont typeface="Wingdings" panose="05000000000000000000" charset="0"/>
              <a:buChar char="§"/>
            </a:pPr>
            <a:r>
              <a:rPr lang="en-IN" sz="3200" dirty="0">
                <a:solidFill>
                  <a:srgbClr val="000000"/>
                </a:solidFill>
                <a:latin typeface="FZShuTi" panose="02010601030101010101" charset="-122"/>
                <a:ea typeface="FZShuTi" panose="02010601030101010101" charset="-122"/>
                <a:cs typeface="Maiandra GD" panose="020E0502030308020204" charset="0"/>
                <a:sym typeface="+mn-ea"/>
              </a:rPr>
              <a:t>References</a:t>
            </a:r>
            <a:endParaRPr lang="en-US" sz="3200" dirty="0">
              <a:latin typeface="FZShuTi" panose="02010601030101010101" charset="-122"/>
              <a:ea typeface="FZShuTi" panose="02010601030101010101" charset="-122"/>
              <a:cs typeface="Maiandra GD" panose="020E0502030308020204" charset="0"/>
            </a:endParaRPr>
          </a:p>
        </p:txBody>
      </p:sp>
      <p:sp>
        <p:nvSpPr>
          <p:cNvPr id="3" name="Text Box 2"/>
          <p:cNvSpPr txBox="1"/>
          <p:nvPr/>
        </p:nvSpPr>
        <p:spPr>
          <a:xfrm>
            <a:off x="3298190" y="818515"/>
            <a:ext cx="2969260" cy="706755"/>
          </a:xfrm>
          <a:prstGeom prst="rect">
            <a:avLst/>
          </a:prstGeom>
          <a:noFill/>
        </p:spPr>
        <p:txBody>
          <a:bodyPr wrap="square" rtlCol="0">
            <a:spAutoFit/>
          </a:bodyPr>
          <a:lstStyle/>
          <a:p>
            <a:r>
              <a:rPr lang="en-IN" altLang="en-US" sz="4000" b="1" u="sng">
                <a:latin typeface="OCR A Extended" panose="02010509020102010303" charset="0"/>
                <a:cs typeface="OCR A Extended" panose="02010509020102010303" charset="0"/>
              </a:rPr>
              <a:t>CONTENTS:</a:t>
            </a:r>
          </a:p>
        </p:txBody>
      </p:sp>
      <p:pic>
        <p:nvPicPr>
          <p:cNvPr id="4" name="Picture 3" descr="robot-18819"/>
          <p:cNvPicPr>
            <a:picLocks noChangeAspect="1"/>
          </p:cNvPicPr>
          <p:nvPr/>
        </p:nvPicPr>
        <p:blipFill>
          <a:blip r:embed="rId3"/>
          <a:stretch>
            <a:fillRect/>
          </a:stretch>
        </p:blipFill>
        <p:spPr>
          <a:xfrm>
            <a:off x="953135" y="2194560"/>
            <a:ext cx="2649855" cy="39109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harsh\OneDrive\Desktop\IMG-20230209-WA0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688123"/>
            <a:ext cx="8413262" cy="473246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06B34CDE-2F70-B1FB-994E-688595C4D474}"/>
              </a:ext>
            </a:extLst>
          </p:cNvPr>
          <p:cNvSpPr txBox="1"/>
          <p:nvPr/>
        </p:nvSpPr>
        <p:spPr>
          <a:xfrm>
            <a:off x="2032000" y="1009781"/>
            <a:ext cx="5654162"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Random User login page:</a:t>
            </a:r>
            <a:endParaRPr lang="en-IN" sz="2400" dirty="0">
              <a:solidFill>
                <a:srgbClr val="000000"/>
              </a:solidFill>
              <a:latin typeface="Gill Sans MT" panose="020B0502020104020203" pitchFamily="34" charset="0"/>
              <a:ea typeface="FZShuTi" panose="02010601030101010101" charset="-122"/>
              <a:sym typeface="+mn-ea"/>
            </a:endParaRPr>
          </a:p>
        </p:txBody>
      </p:sp>
    </p:spTree>
    <p:extLst>
      <p:ext uri="{BB962C8B-B14F-4D97-AF65-F5344CB8AC3E}">
        <p14:creationId xmlns:p14="http://schemas.microsoft.com/office/powerpoint/2010/main" val="4111774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harsh\OneDrive\Desktop\IMG-20230209-WA0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631" y="1160584"/>
            <a:ext cx="8712200" cy="49006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B34CDE-2F70-B1FB-994E-688595C4D474}"/>
              </a:ext>
            </a:extLst>
          </p:cNvPr>
          <p:cNvSpPr txBox="1"/>
          <p:nvPr/>
        </p:nvSpPr>
        <p:spPr>
          <a:xfrm>
            <a:off x="1785816" y="555574"/>
            <a:ext cx="5654162"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Random user login page:</a:t>
            </a:r>
            <a:endParaRPr lang="en-IN" sz="2400" dirty="0">
              <a:solidFill>
                <a:srgbClr val="000000"/>
              </a:solidFill>
              <a:latin typeface="Gill Sans MT" panose="020B0502020104020203" pitchFamily="34" charset="0"/>
              <a:ea typeface="FZShuTi" panose="02010601030101010101" charset="-122"/>
              <a:sym typeface="+mn-ea"/>
            </a:endParaRPr>
          </a:p>
        </p:txBody>
      </p:sp>
    </p:spTree>
    <p:extLst>
      <p:ext uri="{BB962C8B-B14F-4D97-AF65-F5344CB8AC3E}">
        <p14:creationId xmlns:p14="http://schemas.microsoft.com/office/powerpoint/2010/main" val="220975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harsh\OneDrive\Desktop\IMG-20230209-WA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646" y="1215071"/>
            <a:ext cx="8752119" cy="4923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40334"/>
            <a:ext cx="3682999"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Post diabetes dataset page:</a:t>
            </a:r>
            <a:endParaRPr lang="en-IN" sz="2400" dirty="0">
              <a:solidFill>
                <a:srgbClr val="000000"/>
              </a:solidFill>
              <a:latin typeface="Gill Sans MT" panose="020B0502020104020203" pitchFamily="34" charset="0"/>
              <a:ea typeface="FZShuTi" panose="02010601030101010101" charset="-122"/>
              <a:sym typeface="+mn-ea"/>
            </a:endParaRPr>
          </a:p>
        </p:txBody>
      </p:sp>
    </p:spTree>
    <p:extLst>
      <p:ext uri="{BB962C8B-B14F-4D97-AF65-F5344CB8AC3E}">
        <p14:creationId xmlns:p14="http://schemas.microsoft.com/office/powerpoint/2010/main" val="225071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4614985"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Search and predict diabetes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1230923"/>
            <a:ext cx="8784494" cy="4941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8590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4614985"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View user profile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554" y="1336431"/>
            <a:ext cx="8782538" cy="4940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269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4614985"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Service provider login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138" y="1142999"/>
            <a:ext cx="9097108" cy="5117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2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4614985"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View all remote users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91" y="1142999"/>
            <a:ext cx="9284677" cy="5222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742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 y="0"/>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6584462"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View trained and tested accuracy in bar chart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14" y="1318845"/>
            <a:ext cx="8690709" cy="4888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6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785815" y="555574"/>
            <a:ext cx="4966677"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Find diabetic ratio on datasets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877" y="1266092"/>
            <a:ext cx="8909540" cy="5011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2040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B34CDE-2F70-B1FB-994E-688595C4D474}"/>
              </a:ext>
            </a:extLst>
          </p:cNvPr>
          <p:cNvSpPr txBox="1"/>
          <p:nvPr/>
        </p:nvSpPr>
        <p:spPr>
          <a:xfrm>
            <a:off x="1820539" y="555574"/>
            <a:ext cx="4966677"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Accuracy of algorithms:</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3" name="Picture 2">
            <a:extLst>
              <a:ext uri="{FF2B5EF4-FFF2-40B4-BE49-F238E27FC236}">
                <a16:creationId xmlns:a16="http://schemas.microsoft.com/office/drawing/2014/main" id="{03473823-5269-BDDC-E2DE-1ACEBF2F1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959" y="1161162"/>
            <a:ext cx="8530542" cy="4798430"/>
          </a:xfrm>
          <a:prstGeom prst="rect">
            <a:avLst/>
          </a:prstGeom>
        </p:spPr>
      </p:pic>
      <p:pic>
        <p:nvPicPr>
          <p:cNvPr id="5" name="Picture 4">
            <a:extLst>
              <a:ext uri="{FF2B5EF4-FFF2-40B4-BE49-F238E27FC236}">
                <a16:creationId xmlns:a16="http://schemas.microsoft.com/office/drawing/2014/main" id="{4437EE3A-34CA-FA9E-2435-91A855281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95" y="1877142"/>
            <a:ext cx="4444368" cy="2499957"/>
          </a:xfrm>
          <a:prstGeom prst="rect">
            <a:avLst/>
          </a:prstGeom>
        </p:spPr>
      </p:pic>
      <p:pic>
        <p:nvPicPr>
          <p:cNvPr id="8" name="Picture 7">
            <a:extLst>
              <a:ext uri="{FF2B5EF4-FFF2-40B4-BE49-F238E27FC236}">
                <a16:creationId xmlns:a16="http://schemas.microsoft.com/office/drawing/2014/main" id="{E0AAA25C-4DF6-F59E-294C-643902FF5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807" y="-230204"/>
            <a:ext cx="4080134" cy="2295075"/>
          </a:xfrm>
          <a:prstGeom prst="rect">
            <a:avLst/>
          </a:prstGeom>
        </p:spPr>
      </p:pic>
      <p:pic>
        <p:nvPicPr>
          <p:cNvPr id="10" name="Picture 9">
            <a:extLst>
              <a:ext uri="{FF2B5EF4-FFF2-40B4-BE49-F238E27FC236}">
                <a16:creationId xmlns:a16="http://schemas.microsoft.com/office/drawing/2014/main" id="{F39AC3A2-CBC0-9DB6-B403-4544A0EEE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0725" y="3882898"/>
            <a:ext cx="3945467" cy="2219325"/>
          </a:xfrm>
          <a:prstGeom prst="rect">
            <a:avLst/>
          </a:prstGeom>
        </p:spPr>
      </p:pic>
      <p:pic>
        <p:nvPicPr>
          <p:cNvPr id="12" name="Picture 11">
            <a:extLst>
              <a:ext uri="{FF2B5EF4-FFF2-40B4-BE49-F238E27FC236}">
                <a16:creationId xmlns:a16="http://schemas.microsoft.com/office/drawing/2014/main" id="{57D3E23F-F05A-C350-F43E-5F142997C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49" y="1483927"/>
            <a:ext cx="4080133" cy="2295075"/>
          </a:xfrm>
          <a:prstGeom prst="rect">
            <a:avLst/>
          </a:prstGeom>
        </p:spPr>
      </p:pic>
    </p:spTree>
    <p:extLst>
      <p:ext uri="{BB962C8B-B14F-4D97-AF65-F5344CB8AC3E}">
        <p14:creationId xmlns:p14="http://schemas.microsoft.com/office/powerpoint/2010/main" val="287720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1026" name="Picture 2" descr="White Backgrounds, Free White Powerpoint Background - Slide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100"/>
            <a:ext cx="12192635" cy="704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088130" y="289245"/>
            <a:ext cx="2101850" cy="521970"/>
          </a:xfrm>
          <a:prstGeom prst="rect">
            <a:avLst/>
          </a:prstGeom>
          <a:noFill/>
        </p:spPr>
        <p:txBody>
          <a:bodyPr wrap="square" rtlCol="0">
            <a:spAutoFit/>
          </a:bodyPr>
          <a:lstStyle/>
          <a:p>
            <a:r>
              <a:rPr lang="en-IN" altLang="en-US" sz="2800" u="sng">
                <a:latin typeface="Felix Titling" panose="04060505060202020A04" charset="0"/>
                <a:cs typeface="Felix Titling" panose="04060505060202020A04" charset="0"/>
                <a:sym typeface="+mn-ea"/>
              </a:rPr>
              <a:t>ABSTRACT</a:t>
            </a:r>
          </a:p>
        </p:txBody>
      </p:sp>
      <p:sp>
        <p:nvSpPr>
          <p:cNvPr id="5" name="Text Box 4"/>
          <p:cNvSpPr txBox="1"/>
          <p:nvPr/>
        </p:nvSpPr>
        <p:spPr>
          <a:xfrm>
            <a:off x="775335" y="922975"/>
            <a:ext cx="10845165" cy="1938020"/>
          </a:xfrm>
          <a:prstGeom prst="rect">
            <a:avLst/>
          </a:prstGeom>
          <a:noFill/>
        </p:spPr>
        <p:txBody>
          <a:bodyPr wrap="square" rtlCol="0" anchor="t">
            <a:spAutoFit/>
          </a:bodyPr>
          <a:lstStyle/>
          <a:p>
            <a:r>
              <a:rPr lang="en-US" sz="2000" dirty="0" err="1">
                <a:solidFill>
                  <a:srgbClr val="7030A0"/>
                </a:solidFill>
                <a:latin typeface="Gill Sans MT" panose="020B0502020104020203" charset="0"/>
                <a:cs typeface="Gill Sans MT" panose="020B0502020104020203" charset="0"/>
                <a:sym typeface="+mn-ea"/>
              </a:rPr>
              <a:t>Aim</a:t>
            </a:r>
            <a:r>
              <a:rPr lang="en-US" sz="2000" dirty="0" err="1">
                <a:latin typeface="Gill Sans MT" panose="020B0502020104020203" charset="0"/>
                <a:cs typeface="Gill Sans MT" panose="020B0502020104020203" charset="0"/>
                <a:sym typeface="+mn-ea"/>
              </a:rPr>
              <a:t>:To</a:t>
            </a:r>
            <a:r>
              <a:rPr lang="en-US" sz="2000" dirty="0">
                <a:latin typeface="Gill Sans MT" panose="020B0502020104020203" charset="0"/>
                <a:cs typeface="Gill Sans MT" panose="020B0502020104020203" charset="0"/>
                <a:sym typeface="+mn-ea"/>
              </a:rPr>
              <a:t> develop a machine learning model that can </a:t>
            </a:r>
            <a:r>
              <a:rPr lang="en-IN" altLang="en-US" sz="2000" dirty="0">
                <a:latin typeface="Gill Sans MT" panose="020B0502020104020203" charset="0"/>
                <a:cs typeface="Gill Sans MT" panose="020B0502020104020203" charset="0"/>
                <a:sym typeface="+mn-ea"/>
              </a:rPr>
              <a:t>predict </a:t>
            </a:r>
            <a:r>
              <a:rPr lang="en-US" sz="2000" dirty="0">
                <a:latin typeface="Gill Sans MT" panose="020B0502020104020203" charset="0"/>
                <a:cs typeface="Gill Sans MT" panose="020B0502020104020203" charset="0"/>
                <a:sym typeface="+mn-ea"/>
              </a:rPr>
              <a:t>diabetes disease.</a:t>
            </a:r>
          </a:p>
          <a:p>
            <a:endParaRPr lang="en-US" sz="2000" dirty="0">
              <a:latin typeface="Gill Sans MT" panose="020B0502020104020203" charset="0"/>
              <a:cs typeface="Gill Sans MT" panose="020B0502020104020203" charset="0"/>
              <a:sym typeface="+mn-ea"/>
            </a:endParaRPr>
          </a:p>
          <a:p>
            <a:pPr marL="342900" indent="-342900">
              <a:buFont typeface="Wingdings" panose="05000000000000000000" charset="0"/>
              <a:buChar char="§"/>
            </a:pPr>
            <a:r>
              <a:rPr lang="en-US" sz="2000" dirty="0">
                <a:latin typeface="Gill Sans MT" panose="020B0502020104020203" charset="0"/>
                <a:cs typeface="Gill Sans MT" panose="020B0502020104020203" charset="0"/>
                <a:sym typeface="+mn-ea"/>
              </a:rPr>
              <a:t>Machine Learning</a:t>
            </a:r>
            <a:r>
              <a:rPr lang="en-IN" altLang="en-US" sz="2000" dirty="0">
                <a:latin typeface="Gill Sans MT" panose="020B0502020104020203" charset="0"/>
                <a:cs typeface="Gill Sans MT" panose="020B0502020104020203" charset="0"/>
                <a:sym typeface="+mn-ea"/>
              </a:rPr>
              <a:t> is a technology that</a:t>
            </a:r>
            <a:r>
              <a:rPr lang="en-US" sz="2000" dirty="0">
                <a:latin typeface="Gill Sans MT" panose="020B0502020104020203" charset="0"/>
                <a:cs typeface="Gill Sans MT" panose="020B0502020104020203" charset="0"/>
                <a:sym typeface="+mn-ea"/>
              </a:rPr>
              <a:t> helps computer to learn and act accordingly. </a:t>
            </a:r>
          </a:p>
          <a:p>
            <a:pPr marL="342900" indent="-342900">
              <a:buFont typeface="Wingdings" panose="05000000000000000000" charset="0"/>
              <a:buChar char="§"/>
            </a:pPr>
            <a:r>
              <a:rPr lang="en-US" sz="2000" dirty="0">
                <a:latin typeface="Gill Sans MT" panose="020B0502020104020203" charset="0"/>
                <a:cs typeface="Gill Sans MT" panose="020B0502020104020203" charset="0"/>
                <a:sym typeface="+mn-ea"/>
              </a:rPr>
              <a:t>It helps the computer to learn the complex model and predict the data. </a:t>
            </a:r>
          </a:p>
          <a:p>
            <a:pPr marL="342900" indent="-342900">
              <a:buFont typeface="Wingdings" panose="05000000000000000000" charset="0"/>
              <a:buChar char="§"/>
            </a:pPr>
            <a:r>
              <a:rPr lang="en-US" sz="2000" dirty="0">
                <a:latin typeface="Gill Sans MT" panose="020B0502020104020203" charset="0"/>
                <a:cs typeface="Gill Sans MT" panose="020B0502020104020203" charset="0"/>
                <a:sym typeface="+mn-ea"/>
              </a:rPr>
              <a:t>The value of machine learning is recognized well in health care industry which has large pool of data. </a:t>
            </a:r>
          </a:p>
          <a:p>
            <a:pPr marL="342900" indent="-342900">
              <a:buFont typeface="Wingdings" panose="05000000000000000000" charset="0"/>
              <a:buChar char="§"/>
            </a:pPr>
            <a:r>
              <a:rPr lang="en-US" sz="2000" dirty="0">
                <a:latin typeface="Gill Sans MT" panose="020B0502020104020203" charset="0"/>
                <a:cs typeface="Gill Sans MT" panose="020B0502020104020203" charset="0"/>
                <a:sym typeface="+mn-ea"/>
              </a:rPr>
              <a:t>The proposed project is based on a typical machine learning algorithm.</a:t>
            </a:r>
          </a:p>
        </p:txBody>
      </p:sp>
      <p:pic>
        <p:nvPicPr>
          <p:cNvPr id="7" name="Content Placeholder 6" descr="SeekPng.com_robot-png_192661"/>
          <p:cNvPicPr>
            <a:picLocks noGrp="1" noChangeAspect="1"/>
          </p:cNvPicPr>
          <p:nvPr>
            <p:ph sz="half" idx="1"/>
          </p:nvPr>
        </p:nvPicPr>
        <p:blipFill>
          <a:blip r:embed="rId3"/>
          <a:stretch>
            <a:fillRect/>
          </a:stretch>
        </p:blipFill>
        <p:spPr>
          <a:xfrm>
            <a:off x="1480820" y="3498535"/>
            <a:ext cx="3169920" cy="2414905"/>
          </a:xfrm>
          <a:prstGeom prst="rect">
            <a:avLst/>
          </a:prstGeom>
        </p:spPr>
      </p:pic>
      <p:pic>
        <p:nvPicPr>
          <p:cNvPr id="101" name="Content Placeholder 100"/>
          <p:cNvPicPr>
            <a:picLocks noGrp="1"/>
          </p:cNvPicPr>
          <p:nvPr>
            <p:ph sz="half" idx="2"/>
          </p:nvPr>
        </p:nvPicPr>
        <p:blipFill>
          <a:blip r:embed="rId4"/>
          <a:stretch>
            <a:fillRect/>
          </a:stretch>
        </p:blipFill>
        <p:spPr>
          <a:xfrm>
            <a:off x="4950460" y="2972755"/>
            <a:ext cx="5248275" cy="3305810"/>
          </a:xfrm>
          <a:prstGeom prst="rect">
            <a:avLst/>
          </a:prstGeom>
          <a:noFill/>
          <a:ln w="19050">
            <a:solidFill>
              <a:schemeClr val="tx1"/>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ite Backgrounds, Free White Powerpoint Background - SlideBackground">
            <a:extLst>
              <a:ext uri="{FF2B5EF4-FFF2-40B4-BE49-F238E27FC236}">
                <a16:creationId xmlns:a16="http://schemas.microsoft.com/office/drawing/2014/main" id="{AE68E45D-B0D1-D363-2DC2-C81CE693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 y="-1535"/>
            <a:ext cx="12192635" cy="6859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968" y="1942715"/>
            <a:ext cx="6112997" cy="3438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06B34CDE-2F70-B1FB-994E-688595C4D474}"/>
              </a:ext>
            </a:extLst>
          </p:cNvPr>
          <p:cNvSpPr txBox="1"/>
          <p:nvPr/>
        </p:nvSpPr>
        <p:spPr>
          <a:xfrm>
            <a:off x="1856153" y="1017239"/>
            <a:ext cx="4966677" cy="461665"/>
          </a:xfrm>
          <a:prstGeom prst="rect">
            <a:avLst/>
          </a:prstGeom>
          <a:solidFill>
            <a:schemeClr val="bg1"/>
          </a:solidFill>
        </p:spPr>
        <p:txBody>
          <a:bodyPr wrap="square">
            <a:spAutoFit/>
          </a:bodyPr>
          <a:lstStyle/>
          <a:p>
            <a:r>
              <a:rPr lang="en-US" sz="2400" dirty="0">
                <a:solidFill>
                  <a:srgbClr val="000000"/>
                </a:solidFill>
                <a:latin typeface="Gill Sans MT" panose="020B0502020104020203" pitchFamily="34" charset="0"/>
                <a:ea typeface="FZShuTi" panose="02010601030101010101" charset="-122"/>
                <a:sym typeface="+mn-ea"/>
              </a:rPr>
              <a:t>Pie chart and Line chart page:</a:t>
            </a:r>
            <a:endParaRPr lang="en-IN" sz="2400" dirty="0">
              <a:solidFill>
                <a:srgbClr val="000000"/>
              </a:solidFill>
              <a:latin typeface="Gill Sans MT" panose="020B0502020104020203" pitchFamily="34" charset="0"/>
              <a:ea typeface="FZShuTi" panose="02010601030101010101" charset="-122"/>
              <a:sym typeface="+mn-ea"/>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77" y="1934308"/>
            <a:ext cx="5336638" cy="3455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93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90170"/>
            <a:ext cx="12192000" cy="694817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3">
            <a:extLst>
              <a:ext uri="{FF2B5EF4-FFF2-40B4-BE49-F238E27FC236}">
                <a16:creationId xmlns:a16="http://schemas.microsoft.com/office/drawing/2014/main" id="{F26E57CA-3748-86F4-7D7A-D1D682538B76}"/>
              </a:ext>
            </a:extLst>
          </p:cNvPr>
          <p:cNvSpPr txBox="1"/>
          <p:nvPr/>
        </p:nvSpPr>
        <p:spPr>
          <a:xfrm>
            <a:off x="3194651" y="419089"/>
            <a:ext cx="3902435" cy="523220"/>
          </a:xfrm>
          <a:prstGeom prst="rect">
            <a:avLst/>
          </a:prstGeom>
          <a:solidFill>
            <a:schemeClr val="bg1"/>
          </a:solidFill>
        </p:spPr>
        <p:txBody>
          <a:bodyPr wrap="square" rtlCol="0">
            <a:spAutoFit/>
          </a:bodyPr>
          <a:lstStyle/>
          <a:p>
            <a:r>
              <a:rPr lang="en-US" altLang="en-US" sz="2800" u="sng" dirty="0">
                <a:latin typeface="Felix Titling" panose="04060505060202020A04" charset="0"/>
                <a:cs typeface="Felix Titling" panose="04060505060202020A04" charset="0"/>
                <a:sym typeface="+mn-ea"/>
              </a:rPr>
              <a:t>Plan of execution</a:t>
            </a:r>
            <a:endParaRPr lang="en-IN" altLang="en-US" sz="2800" u="sng" dirty="0">
              <a:latin typeface="Felix Titling" panose="04060505060202020A04" charset="0"/>
              <a:cs typeface="Felix Titling" panose="04060505060202020A04" charset="0"/>
              <a:sym typeface="+mn-ea"/>
            </a:endParaRPr>
          </a:p>
        </p:txBody>
      </p:sp>
      <p:sp>
        <p:nvSpPr>
          <p:cNvPr id="4" name="Text Box 6"/>
          <p:cNvSpPr txBox="1"/>
          <p:nvPr/>
        </p:nvSpPr>
        <p:spPr>
          <a:xfrm>
            <a:off x="452158" y="1697066"/>
            <a:ext cx="10259010" cy="400110"/>
          </a:xfrm>
          <a:prstGeom prst="rect">
            <a:avLst/>
          </a:prstGeom>
          <a:solidFill>
            <a:schemeClr val="bg1"/>
          </a:solidFill>
        </p:spPr>
        <p:txBody>
          <a:bodyPr wrap="square" rtlCol="0" anchor="t">
            <a:spAutoFit/>
          </a:bodyPr>
          <a:lstStyle/>
          <a:p>
            <a:pPr indent="0" algn="ctr">
              <a:buFont typeface="Wingdings" panose="05000000000000000000" charset="0"/>
              <a:buNone/>
            </a:pPr>
            <a:r>
              <a:rPr lang="en-IN" altLang="en-US" sz="2000" u="sng" dirty="0" err="1">
                <a:latin typeface="Felix Titling" panose="04060505060202020A04" charset="0"/>
                <a:cs typeface="Felix Titling" panose="04060505060202020A04" charset="0"/>
                <a:sym typeface="+mn-ea"/>
              </a:rPr>
              <a:t>Github</a:t>
            </a:r>
            <a:r>
              <a:rPr lang="en-IN" altLang="en-US" sz="2000" u="sng" dirty="0">
                <a:latin typeface="Felix Titling" panose="04060505060202020A04" charset="0"/>
                <a:cs typeface="Felix Titling" panose="04060505060202020A04" charset="0"/>
                <a:sym typeface="+mn-ea"/>
              </a:rPr>
              <a:t> link of the project repository:</a:t>
            </a:r>
          </a:p>
        </p:txBody>
      </p:sp>
      <p:sp>
        <p:nvSpPr>
          <p:cNvPr id="3" name="Rectangle 2">
            <a:hlinkClick r:id="rId3"/>
          </p:cNvPr>
          <p:cNvSpPr/>
          <p:nvPr/>
        </p:nvSpPr>
        <p:spPr>
          <a:xfrm>
            <a:off x="1380565" y="2550024"/>
            <a:ext cx="9861175" cy="1754326"/>
          </a:xfrm>
          <a:prstGeom prst="rect">
            <a:avLst/>
          </a:prstGeom>
        </p:spPr>
        <p:txBody>
          <a:bodyPr wrap="square">
            <a:spAutoFit/>
          </a:bodyPr>
          <a:lstStyle/>
          <a:p>
            <a:r>
              <a:rPr lang="en-IN" sz="3600" dirty="0">
                <a:hlinkClick r:id="rId3"/>
              </a:rPr>
              <a:t>https://github.com/HarshithaGajendrula/Diabetes-Disease-Prediction-Using-Machine-Learning-Algorithms.github.io</a:t>
            </a:r>
            <a:endParaRPr lang="en-IN" sz="3600" dirty="0"/>
          </a:p>
        </p:txBody>
      </p:sp>
    </p:spTree>
    <p:extLst>
      <p:ext uri="{BB962C8B-B14F-4D97-AF65-F5344CB8AC3E}">
        <p14:creationId xmlns:p14="http://schemas.microsoft.com/office/powerpoint/2010/main" val="136062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84370" y="1042035"/>
            <a:ext cx="2691130" cy="521970"/>
          </a:xfrm>
          <a:prstGeom prst="rect">
            <a:avLst/>
          </a:prstGeom>
          <a:noFill/>
        </p:spPr>
        <p:txBody>
          <a:bodyPr wrap="square">
            <a:spAutoFit/>
          </a:bodyPr>
          <a:lstStyle/>
          <a:p>
            <a:r>
              <a:rPr lang="en-US" sz="2800" u="sng" dirty="0">
                <a:solidFill>
                  <a:srgbClr val="000000"/>
                </a:solidFill>
                <a:latin typeface="Felix Titling" panose="04060505060202020A04" charset="0"/>
                <a:ea typeface="FZShuTi" panose="02010601030101010101" charset="-122"/>
                <a:sym typeface="+mn-ea"/>
              </a:rPr>
              <a:t>C</a:t>
            </a:r>
            <a:r>
              <a:rPr lang="en-IN" sz="2800" u="sng" dirty="0">
                <a:solidFill>
                  <a:srgbClr val="000000"/>
                </a:solidFill>
                <a:latin typeface="Felix Titling" panose="04060505060202020A04" charset="0"/>
                <a:ea typeface="FZShuTi" panose="02010601030101010101" charset="-122"/>
                <a:sym typeface="+mn-ea"/>
              </a:rPr>
              <a:t>ONCLUSION</a:t>
            </a:r>
          </a:p>
        </p:txBody>
      </p:sp>
      <p:sp>
        <p:nvSpPr>
          <p:cNvPr id="2" name="Text Box 1"/>
          <p:cNvSpPr txBox="1"/>
          <p:nvPr/>
        </p:nvSpPr>
        <p:spPr>
          <a:xfrm>
            <a:off x="545465" y="1713230"/>
            <a:ext cx="11120755" cy="3138170"/>
          </a:xfrm>
          <a:prstGeom prst="rect">
            <a:avLst/>
          </a:prstGeom>
          <a:noFill/>
        </p:spPr>
        <p:txBody>
          <a:bodyPr wrap="square" rtlCol="0" anchor="t">
            <a:spAutoFit/>
          </a:bodyPr>
          <a:lstStyle/>
          <a:p>
            <a:pPr marL="285750" indent="-285750">
              <a:buFont typeface="Wingdings" panose="05000000000000000000" charset="0"/>
              <a:buChar char="§"/>
            </a:pPr>
            <a:r>
              <a:rPr lang="en-US" dirty="0"/>
              <a:t>We have described a machine learning approach to predict diabetes as in early stage diabetes</a:t>
            </a:r>
            <a:r>
              <a:rPr lang="en-IN" altLang="en-US" dirty="0"/>
              <a:t>.</a:t>
            </a:r>
          </a:p>
          <a:p>
            <a:pPr indent="0">
              <a:buFont typeface="Wingdings" panose="05000000000000000000" charset="0"/>
              <a:buNone/>
            </a:pPr>
            <a:endParaRPr lang="en-US" dirty="0"/>
          </a:p>
          <a:p>
            <a:pPr marL="285750" indent="-285750">
              <a:buFont typeface="Wingdings" panose="05000000000000000000" charset="0"/>
              <a:buChar char="§"/>
            </a:pPr>
            <a:r>
              <a:rPr lang="en-US" dirty="0"/>
              <a:t>Study shows that it's possible for some people to reverse it. Through diet changes and weight loss, you may be able to reach and hold normal blood sugar levels without medication. </a:t>
            </a:r>
          </a:p>
          <a:p>
            <a:pPr indent="0">
              <a:buFont typeface="Wingdings" panose="05000000000000000000" charset="0"/>
              <a:buNone/>
            </a:pPr>
            <a:endParaRPr lang="en-US" dirty="0"/>
          </a:p>
          <a:p>
            <a:pPr marL="285750" indent="-285750">
              <a:buFont typeface="Wingdings" panose="05000000000000000000" charset="0"/>
              <a:buChar char="§"/>
            </a:pPr>
            <a:r>
              <a:rPr lang="en-US" dirty="0"/>
              <a:t>Hence it becomes almost mandatory to use machine learning to predict diabetes disease. </a:t>
            </a:r>
          </a:p>
          <a:p>
            <a:pPr marL="285750" indent="-285750">
              <a:buFont typeface="Wingdings" panose="05000000000000000000" charset="0"/>
              <a:buChar char="§"/>
            </a:pPr>
            <a:endParaRPr lang="en-US" dirty="0"/>
          </a:p>
          <a:p>
            <a:pPr marL="285750" indent="-285750">
              <a:buFont typeface="Wingdings" panose="05000000000000000000" charset="0"/>
              <a:buChar char="§"/>
            </a:pPr>
            <a:r>
              <a:rPr lang="en-IN" altLang="en-US" dirty="0"/>
              <a:t>P</a:t>
            </a:r>
            <a:r>
              <a:rPr lang="en-US" dirty="0" err="1"/>
              <a:t>redicted</a:t>
            </a:r>
            <a:r>
              <a:rPr lang="en-US" dirty="0"/>
              <a:t> diabetes by using new Machine Learning Algorithms and find out the initial symptoms of diabetes. </a:t>
            </a:r>
          </a:p>
          <a:p>
            <a:pPr marL="285750" indent="-285750">
              <a:buFont typeface="Wingdings" panose="05000000000000000000" charset="0"/>
              <a:buChar char="§"/>
            </a:pPr>
            <a:endParaRPr lang="en-US" dirty="0"/>
          </a:p>
          <a:p>
            <a:pPr marL="285750" indent="-285750">
              <a:buFont typeface="Wingdings" panose="05000000000000000000" charset="0"/>
              <a:buChar char="§"/>
            </a:pPr>
            <a:r>
              <a:rPr lang="en-US" dirty="0"/>
              <a:t>The approach is going to compare with different algorithms</a:t>
            </a:r>
            <a:r>
              <a:rPr lang="en-IN" altLang="en-US" dirty="0"/>
              <a:t>. </a:t>
            </a:r>
            <a:r>
              <a:rPr lang="en-US" dirty="0"/>
              <a:t>The result of our method shows better performance in terms of efficiency and accuracy.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38015" y="596265"/>
            <a:ext cx="2506345" cy="521970"/>
          </a:xfrm>
          <a:prstGeom prst="rect">
            <a:avLst/>
          </a:prstGeom>
          <a:noFill/>
        </p:spPr>
        <p:txBody>
          <a:bodyPr wrap="square">
            <a:spAutoFit/>
          </a:bodyPr>
          <a:lstStyle/>
          <a:p>
            <a:r>
              <a:rPr lang="en-IN" sz="2800" u="sng" dirty="0">
                <a:solidFill>
                  <a:srgbClr val="000000"/>
                </a:solidFill>
                <a:latin typeface="Felix Titling" panose="04060505060202020A04" charset="0"/>
                <a:ea typeface="FZShuTi" panose="02010601030101010101" charset="-122"/>
                <a:sym typeface="+mn-ea"/>
              </a:rPr>
              <a:t>References</a:t>
            </a:r>
          </a:p>
        </p:txBody>
      </p:sp>
      <p:sp>
        <p:nvSpPr>
          <p:cNvPr id="2" name="Text Box 1"/>
          <p:cNvSpPr txBox="1"/>
          <p:nvPr/>
        </p:nvSpPr>
        <p:spPr>
          <a:xfrm>
            <a:off x="613410" y="1235710"/>
            <a:ext cx="11247120" cy="3969385"/>
          </a:xfrm>
          <a:prstGeom prst="rect">
            <a:avLst/>
          </a:prstGeom>
          <a:solidFill>
            <a:schemeClr val="bg1"/>
          </a:solidFill>
        </p:spPr>
        <p:txBody>
          <a:bodyPr wrap="square" rtlCol="0" anchor="t">
            <a:spAutoFit/>
          </a:bodyPr>
          <a:lstStyle/>
          <a:p>
            <a:r>
              <a:rPr lang="en-US" dirty="0">
                <a:latin typeface="Gill Sans MT" panose="020B0502020104020203" charset="0"/>
                <a:cs typeface="Gill Sans MT" panose="020B0502020104020203" charset="0"/>
              </a:rPr>
              <a:t>[1] P. </a:t>
            </a:r>
            <a:r>
              <a:rPr lang="en-US" dirty="0" err="1">
                <a:latin typeface="Gill Sans MT" panose="020B0502020104020203" charset="0"/>
                <a:cs typeface="Gill Sans MT" panose="020B0502020104020203" charset="0"/>
              </a:rPr>
              <a:t>Saeedi</a:t>
            </a:r>
            <a:r>
              <a:rPr lang="en-US" dirty="0">
                <a:latin typeface="Gill Sans MT" panose="020B0502020104020203" charset="0"/>
                <a:cs typeface="Gill Sans MT" panose="020B0502020104020203" charset="0"/>
              </a:rPr>
              <a:t>, I. </a:t>
            </a:r>
            <a:r>
              <a:rPr lang="en-US" dirty="0" err="1">
                <a:latin typeface="Gill Sans MT" panose="020B0502020104020203" charset="0"/>
                <a:cs typeface="Gill Sans MT" panose="020B0502020104020203" charset="0"/>
              </a:rPr>
              <a:t>Petersohn</a:t>
            </a:r>
            <a:r>
              <a:rPr lang="en-US" dirty="0">
                <a:latin typeface="Gill Sans MT" panose="020B0502020104020203" charset="0"/>
                <a:cs typeface="Gill Sans MT" panose="020B0502020104020203" charset="0"/>
              </a:rPr>
              <a:t>, P. </a:t>
            </a:r>
            <a:r>
              <a:rPr lang="en-US" dirty="0" err="1">
                <a:latin typeface="Gill Sans MT" panose="020B0502020104020203" charset="0"/>
                <a:cs typeface="Gill Sans MT" panose="020B0502020104020203" charset="0"/>
              </a:rPr>
              <a:t>Salpea</a:t>
            </a:r>
            <a:r>
              <a:rPr lang="en-US" dirty="0">
                <a:latin typeface="Gill Sans MT" panose="020B0502020104020203" charset="0"/>
                <a:cs typeface="Gill Sans MT" panose="020B0502020104020203" charset="0"/>
              </a:rPr>
              <a:t>, B. Malanda, S. </a:t>
            </a:r>
            <a:r>
              <a:rPr lang="en-US" dirty="0" err="1">
                <a:latin typeface="Gill Sans MT" panose="020B0502020104020203" charset="0"/>
                <a:cs typeface="Gill Sans MT" panose="020B0502020104020203" charset="0"/>
              </a:rPr>
              <a:t>Karuranga</a:t>
            </a:r>
            <a:r>
              <a:rPr lang="en-US" dirty="0">
                <a:latin typeface="Gill Sans MT" panose="020B0502020104020203" charset="0"/>
                <a:cs typeface="Gill Sans MT" panose="020B0502020104020203" charset="0"/>
              </a:rPr>
              <a:t>,</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N. Unwin, S. </a:t>
            </a:r>
            <a:r>
              <a:rPr lang="en-US" dirty="0" err="1">
                <a:latin typeface="Gill Sans MT" panose="020B0502020104020203" charset="0"/>
                <a:cs typeface="Gill Sans MT" panose="020B0502020104020203" charset="0"/>
              </a:rPr>
              <a:t>Colagiuri</a:t>
            </a:r>
            <a:r>
              <a:rPr lang="en-US" dirty="0">
                <a:latin typeface="Gill Sans MT" panose="020B0502020104020203" charset="0"/>
                <a:cs typeface="Gill Sans MT" panose="020B0502020104020203" charset="0"/>
              </a:rPr>
              <a:t>, L. </a:t>
            </a:r>
            <a:r>
              <a:rPr lang="en-US" dirty="0" err="1">
                <a:latin typeface="Gill Sans MT" panose="020B0502020104020203" charset="0"/>
                <a:cs typeface="Gill Sans MT" panose="020B0502020104020203" charset="0"/>
              </a:rPr>
              <a:t>Guariguata</a:t>
            </a:r>
            <a:r>
              <a:rPr lang="en-US" dirty="0">
                <a:latin typeface="Gill Sans MT" panose="020B0502020104020203" charset="0"/>
                <a:cs typeface="Gill Sans MT" panose="020B0502020104020203" charset="0"/>
              </a:rPr>
              <a:t>, A. A. </a:t>
            </a:r>
            <a:r>
              <a:rPr lang="en-US" dirty="0" err="1">
                <a:latin typeface="Gill Sans MT" panose="020B0502020104020203" charset="0"/>
                <a:cs typeface="Gill Sans MT" panose="020B0502020104020203" charset="0"/>
              </a:rPr>
              <a:t>Motala</a:t>
            </a:r>
            <a:r>
              <a:rPr lang="en-US" dirty="0">
                <a:latin typeface="Gill Sans MT" panose="020B0502020104020203" charset="0"/>
                <a:cs typeface="Gill Sans MT" panose="020B0502020104020203" charset="0"/>
              </a:rPr>
              <a:t>, K. </a:t>
            </a:r>
            <a:r>
              <a:rPr lang="en-US" dirty="0" err="1">
                <a:latin typeface="Gill Sans MT" panose="020B0502020104020203" charset="0"/>
                <a:cs typeface="Gill Sans MT" panose="020B0502020104020203" charset="0"/>
              </a:rPr>
              <a:t>Ogurtsova</a:t>
            </a:r>
            <a:r>
              <a:rPr lang="en-US" dirty="0">
                <a:latin typeface="Gill Sans MT" panose="020B0502020104020203" charset="0"/>
                <a:cs typeface="Gill Sans MT" panose="020B0502020104020203" charset="0"/>
              </a:rPr>
              <a:t>,</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J. E. Shaw, D. Bright, and R. Williams, “Global and regional diabetes</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prevalence estimates for 2019 and</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projections for 2030 and 2045:</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Results from the international diabetes federation diabetes atlas,</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9th edition,”</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Diabetes Research and Clinical Practice, vol. 157, p.107843, 2019.</a:t>
            </a:r>
          </a:p>
          <a:p>
            <a:endParaRPr lang="en-US" dirty="0">
              <a:latin typeface="Gill Sans MT" panose="020B0502020104020203" charset="0"/>
              <a:cs typeface="Gill Sans MT" panose="020B0502020104020203" charset="0"/>
            </a:endParaRPr>
          </a:p>
          <a:p>
            <a:r>
              <a:rPr lang="en-US" dirty="0">
                <a:latin typeface="Gill Sans MT" panose="020B0502020104020203" charset="0"/>
                <a:cs typeface="Gill Sans MT" panose="020B0502020104020203" charset="0"/>
              </a:rPr>
              <a:t>[2] A. Mir and S. N. </a:t>
            </a:r>
            <a:r>
              <a:rPr lang="en-US" dirty="0" err="1">
                <a:latin typeface="Gill Sans MT" panose="020B0502020104020203" charset="0"/>
                <a:cs typeface="Gill Sans MT" panose="020B0502020104020203" charset="0"/>
              </a:rPr>
              <a:t>Dhage</a:t>
            </a:r>
            <a:r>
              <a:rPr lang="en-US" dirty="0">
                <a:latin typeface="Gill Sans MT" panose="020B0502020104020203" charset="0"/>
                <a:cs typeface="Gill Sans MT" panose="020B0502020104020203" charset="0"/>
              </a:rPr>
              <a:t>, “Diabetes disease prediction using machine</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learning on big data of healthcare,” in 2018 Fourth International</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Conference on Computing Communication Control and Automation</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(ICCUBEA), 2018, pp. 1–6.</a:t>
            </a:r>
          </a:p>
          <a:p>
            <a:endParaRPr lang="en-US" dirty="0">
              <a:latin typeface="Gill Sans MT" panose="020B0502020104020203" charset="0"/>
              <a:cs typeface="Gill Sans MT" panose="020B0502020104020203" charset="0"/>
            </a:endParaRPr>
          </a:p>
          <a:p>
            <a:r>
              <a:rPr lang="en-US" dirty="0">
                <a:latin typeface="Gill Sans MT" panose="020B0502020104020203" charset="0"/>
                <a:cs typeface="Gill Sans MT" panose="020B0502020104020203" charset="0"/>
              </a:rPr>
              <a:t>[3] </a:t>
            </a:r>
            <a:r>
              <a:rPr lang="en-IN" b="0" i="0" dirty="0">
                <a:solidFill>
                  <a:srgbClr val="000000"/>
                </a:solidFill>
                <a:effectLst/>
                <a:latin typeface="Gill Sans MT" panose="020B0502020104020203" charset="0"/>
                <a:cs typeface="Gill Sans MT" panose="020B0502020104020203" charset="0"/>
              </a:rPr>
              <a:t>Z. </a:t>
            </a:r>
            <a:r>
              <a:rPr lang="en-IN" b="0" i="0" dirty="0" err="1">
                <a:solidFill>
                  <a:srgbClr val="000000"/>
                </a:solidFill>
                <a:effectLst/>
                <a:latin typeface="Gill Sans MT" panose="020B0502020104020203" charset="0"/>
                <a:cs typeface="Gill Sans MT" panose="020B0502020104020203" charset="0"/>
              </a:rPr>
              <a:t>Tafa</a:t>
            </a:r>
            <a:r>
              <a:rPr lang="en-IN" b="0" i="0" dirty="0">
                <a:solidFill>
                  <a:srgbClr val="000000"/>
                </a:solidFill>
                <a:effectLst/>
                <a:latin typeface="Gill Sans MT" panose="020B0502020104020203" charset="0"/>
                <a:cs typeface="Gill Sans MT" panose="020B0502020104020203" charset="0"/>
              </a:rPr>
              <a:t>, N. </a:t>
            </a:r>
            <a:r>
              <a:rPr lang="en-IN" b="0" i="0" dirty="0" err="1">
                <a:solidFill>
                  <a:srgbClr val="000000"/>
                </a:solidFill>
                <a:effectLst/>
                <a:latin typeface="Gill Sans MT" panose="020B0502020104020203" charset="0"/>
                <a:cs typeface="Gill Sans MT" panose="020B0502020104020203" charset="0"/>
              </a:rPr>
              <a:t>Pervetica</a:t>
            </a:r>
            <a:r>
              <a:rPr lang="en-IN" b="0" i="0" dirty="0">
                <a:solidFill>
                  <a:srgbClr val="000000"/>
                </a:solidFill>
                <a:effectLst/>
                <a:latin typeface="Gill Sans MT" panose="020B0502020104020203" charset="0"/>
                <a:cs typeface="Gill Sans MT" panose="020B0502020104020203" charset="0"/>
              </a:rPr>
              <a:t>, and B. </a:t>
            </a:r>
            <a:r>
              <a:rPr lang="en-IN" b="0" i="0" dirty="0" err="1">
                <a:solidFill>
                  <a:srgbClr val="000000"/>
                </a:solidFill>
                <a:effectLst/>
                <a:latin typeface="Gill Sans MT" panose="020B0502020104020203" charset="0"/>
                <a:cs typeface="Gill Sans MT" panose="020B0502020104020203" charset="0"/>
              </a:rPr>
              <a:t>Karahoda</a:t>
            </a:r>
            <a:r>
              <a:rPr lang="en-IN" b="0" i="0" dirty="0">
                <a:solidFill>
                  <a:srgbClr val="000000"/>
                </a:solidFill>
                <a:effectLst/>
                <a:latin typeface="Gill Sans MT" panose="020B0502020104020203" charset="0"/>
                <a:cs typeface="Gill Sans MT" panose="020B0502020104020203" charset="0"/>
              </a:rPr>
              <a:t>, “An Intelligent System for Diabetes Prediction,” in </a:t>
            </a:r>
            <a:r>
              <a:rPr lang="en-IN" b="0" i="1" dirty="0">
                <a:solidFill>
                  <a:srgbClr val="000000"/>
                </a:solidFill>
                <a:effectLst/>
                <a:latin typeface="Gill Sans MT" panose="020B0502020104020203" charset="0"/>
                <a:cs typeface="Gill Sans MT" panose="020B0502020104020203" charset="0"/>
              </a:rPr>
              <a:t>Proceedings of the 4th Mediterranean Conference on Embedded Computing (MECO)</a:t>
            </a:r>
            <a:r>
              <a:rPr lang="en-IN" b="0" i="0" dirty="0">
                <a:solidFill>
                  <a:srgbClr val="000000"/>
                </a:solidFill>
                <a:effectLst/>
                <a:latin typeface="Gill Sans MT" panose="020B0502020104020203" charset="0"/>
                <a:cs typeface="Gill Sans MT" panose="020B0502020104020203" charset="0"/>
              </a:rPr>
              <a:t>, pp. 378–382, </a:t>
            </a:r>
            <a:r>
              <a:rPr lang="en-IN" b="0" i="0" dirty="0" err="1">
                <a:solidFill>
                  <a:srgbClr val="000000"/>
                </a:solidFill>
                <a:effectLst/>
                <a:latin typeface="Gill Sans MT" panose="020B0502020104020203" charset="0"/>
                <a:cs typeface="Gill Sans MT" panose="020B0502020104020203" charset="0"/>
              </a:rPr>
              <a:t>Budva</a:t>
            </a:r>
            <a:r>
              <a:rPr lang="en-IN" b="0" i="0" dirty="0">
                <a:solidFill>
                  <a:srgbClr val="000000"/>
                </a:solidFill>
                <a:effectLst/>
                <a:latin typeface="Gill Sans MT" panose="020B0502020104020203" charset="0"/>
                <a:cs typeface="Gill Sans MT" panose="020B0502020104020203" charset="0"/>
              </a:rPr>
              <a:t>, Montenegro, June 2015.</a:t>
            </a:r>
          </a:p>
          <a:p>
            <a:endParaRPr lang="en-IN" b="0" i="0" dirty="0">
              <a:solidFill>
                <a:srgbClr val="000000"/>
              </a:solidFill>
              <a:effectLst/>
              <a:latin typeface="Gill Sans MT" panose="020B0502020104020203" charset="0"/>
              <a:cs typeface="Gill Sans MT" panose="020B0502020104020203" charset="0"/>
            </a:endParaRPr>
          </a:p>
          <a:p>
            <a:r>
              <a:rPr lang="en-US" dirty="0">
                <a:latin typeface="Gill Sans MT" panose="020B0502020104020203" charset="0"/>
                <a:cs typeface="Gill Sans MT" panose="020B0502020104020203" charset="0"/>
              </a:rPr>
              <a:t>[4] J. Smith, J. Everhart, W. Dickson, W. </a:t>
            </a:r>
            <a:r>
              <a:rPr lang="en-US" dirty="0" err="1">
                <a:latin typeface="Gill Sans MT" panose="020B0502020104020203" charset="0"/>
                <a:cs typeface="Gill Sans MT" panose="020B0502020104020203" charset="0"/>
              </a:rPr>
              <a:t>Knowler</a:t>
            </a:r>
            <a:r>
              <a:rPr lang="en-US" dirty="0">
                <a:latin typeface="Gill Sans MT" panose="020B0502020104020203" charset="0"/>
                <a:cs typeface="Gill Sans MT" panose="020B0502020104020203" charset="0"/>
              </a:rPr>
              <a:t>, and R. Johannes,</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“Using the </a:t>
            </a:r>
            <a:r>
              <a:rPr lang="en-US" dirty="0" err="1">
                <a:latin typeface="Gill Sans MT" panose="020B0502020104020203" charset="0"/>
                <a:cs typeface="Gill Sans MT" panose="020B0502020104020203" charset="0"/>
              </a:rPr>
              <a:t>adap</a:t>
            </a:r>
            <a:r>
              <a:rPr lang="en-US" dirty="0">
                <a:latin typeface="Gill Sans MT" panose="020B0502020104020203" charset="0"/>
                <a:cs typeface="Gill Sans MT" panose="020B0502020104020203" charset="0"/>
              </a:rPr>
              <a:t> learning algorithm to </a:t>
            </a:r>
            <a:r>
              <a:rPr lang="en-US" dirty="0" err="1">
                <a:latin typeface="Gill Sans MT" panose="020B0502020104020203" charset="0"/>
                <a:cs typeface="Gill Sans MT" panose="020B0502020104020203" charset="0"/>
              </a:rPr>
              <a:t>forcast</a:t>
            </a:r>
            <a:r>
              <a:rPr lang="en-US" dirty="0">
                <a:latin typeface="Gill Sans MT" panose="020B0502020104020203" charset="0"/>
                <a:cs typeface="Gill Sans MT" panose="020B0502020104020203" charset="0"/>
              </a:rPr>
              <a:t> the onset of diabetes</a:t>
            </a:r>
            <a:r>
              <a:rPr lang="en-IN" altLang="en-US" dirty="0">
                <a:latin typeface="Gill Sans MT" panose="020B0502020104020203" charset="0"/>
                <a:cs typeface="Gill Sans MT" panose="020B0502020104020203" charset="0"/>
              </a:rPr>
              <a:t> </a:t>
            </a:r>
            <a:r>
              <a:rPr lang="en-US" dirty="0">
                <a:latin typeface="Gill Sans MT" panose="020B0502020104020203" charset="0"/>
                <a:cs typeface="Gill Sans MT" panose="020B0502020104020203" charset="0"/>
              </a:rPr>
              <a:t>mellitus,” Proceedings - Annual Symposium on Computer Applica_x0002_tions in Medical Care, vol. 10, 11 1988.</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0" y="0"/>
            <a:ext cx="12192635" cy="685863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101"/>
          <p:cNvPicPr>
            <a:picLocks noGrp="1" noChangeAspect="1"/>
          </p:cNvPicPr>
          <p:nvPr>
            <p:ph sz="half" idx="1"/>
          </p:nvPr>
        </p:nvPicPr>
        <p:blipFill>
          <a:blip r:embed="rId3"/>
          <a:srcRect r="11018" b="7567"/>
          <a:stretch>
            <a:fillRect/>
          </a:stretch>
        </p:blipFill>
        <p:spPr>
          <a:xfrm>
            <a:off x="2204085" y="1126490"/>
            <a:ext cx="5507355" cy="4290695"/>
          </a:xfrm>
          <a:prstGeom prst="rect">
            <a:avLst/>
          </a:prstGeom>
          <a:noFill/>
          <a:ln w="9525">
            <a:noFill/>
          </a:ln>
        </p:spPr>
      </p:pic>
      <p:sp>
        <p:nvSpPr>
          <p:cNvPr id="8" name="Text Box 7"/>
          <p:cNvSpPr txBox="1"/>
          <p:nvPr/>
        </p:nvSpPr>
        <p:spPr>
          <a:xfrm>
            <a:off x="5435600" y="3545840"/>
            <a:ext cx="3497580" cy="829945"/>
          </a:xfrm>
          <a:prstGeom prst="rect">
            <a:avLst/>
          </a:prstGeom>
          <a:solidFill>
            <a:schemeClr val="bg1"/>
          </a:solidFill>
        </p:spPr>
        <p:txBody>
          <a:bodyPr wrap="none" rtlCol="0">
            <a:spAutoFit/>
          </a:bodyPr>
          <a:lstStyle/>
          <a:p>
            <a:r>
              <a:rPr lang="en-IN" altLang="en-US" sz="4800">
                <a:latin typeface="OCR A Extended" panose="02010509020102010303" charset="0"/>
                <a:cs typeface="OCR A Extended" panose="02010509020102010303"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26"/>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s 4"/>
          <p:cNvSpPr/>
          <p:nvPr/>
        </p:nvSpPr>
        <p:spPr>
          <a:xfrm>
            <a:off x="18508345" y="-92710"/>
            <a:ext cx="10028555" cy="2834640"/>
          </a:xfrm>
          <a:prstGeom prst="rect">
            <a:avLst/>
          </a:prstGeom>
          <a:solidFill>
            <a:srgbClr val="C8FDF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 name="Picture 1"/>
          <p:cNvPicPr/>
          <p:nvPr/>
        </p:nvPicPr>
        <p:blipFill>
          <a:blip r:embed="rId4">
            <a:lum contrast="6000"/>
          </a:blip>
          <a:srcRect t="44286"/>
          <a:stretch>
            <a:fillRect/>
          </a:stretch>
        </p:blipFill>
        <p:spPr>
          <a:xfrm>
            <a:off x="18980785" y="-107315"/>
            <a:ext cx="9585325" cy="2849245"/>
          </a:xfrm>
          <a:prstGeom prst="rect">
            <a:avLst/>
          </a:prstGeom>
          <a:noFill/>
          <a:ln w="9525">
            <a:noFill/>
          </a:ln>
        </p:spPr>
      </p:pic>
      <p:pic>
        <p:nvPicPr>
          <p:cNvPr id="6" name="Picture 5" descr="pngegg"/>
          <p:cNvPicPr>
            <a:picLocks noChangeAspect="1"/>
          </p:cNvPicPr>
          <p:nvPr/>
        </p:nvPicPr>
        <p:blipFill>
          <a:blip r:embed="rId5"/>
          <a:stretch>
            <a:fillRect/>
          </a:stretch>
        </p:blipFill>
        <p:spPr>
          <a:xfrm flipH="1">
            <a:off x="16660495" y="-69850"/>
            <a:ext cx="2609850" cy="2811780"/>
          </a:xfrm>
          <a:prstGeom prst="rect">
            <a:avLst/>
          </a:prstGeom>
        </p:spPr>
      </p:pic>
      <p:pic>
        <p:nvPicPr>
          <p:cNvPr id="16" name="Picture 15"/>
          <p:cNvPicPr/>
          <p:nvPr/>
        </p:nvPicPr>
        <p:blipFill>
          <a:blip r:embed="rId6"/>
          <a:srcRect t="8917"/>
          <a:stretch>
            <a:fillRect/>
          </a:stretch>
        </p:blipFill>
        <p:spPr>
          <a:xfrm>
            <a:off x="20869910" y="3061335"/>
            <a:ext cx="5148580" cy="3284220"/>
          </a:xfrm>
          <a:prstGeom prst="rect">
            <a:avLst/>
          </a:prstGeom>
          <a:noFill/>
          <a:ln w="9525">
            <a:noFill/>
          </a:ln>
        </p:spPr>
      </p:pic>
      <p:sp>
        <p:nvSpPr>
          <p:cNvPr id="9" name="TextBox 8"/>
          <p:cNvSpPr txBox="1"/>
          <p:nvPr/>
        </p:nvSpPr>
        <p:spPr>
          <a:xfrm>
            <a:off x="870216" y="1474056"/>
            <a:ext cx="10813521" cy="4493538"/>
          </a:xfrm>
          <a:prstGeom prst="rect">
            <a:avLst/>
          </a:prstGeom>
          <a:solidFill>
            <a:schemeClr val="bg1"/>
          </a:solidFill>
        </p:spPr>
        <p:txBody>
          <a:bodyPr wrap="square">
            <a:spAutoFit/>
          </a:bodyPr>
          <a:lstStyle/>
          <a:p>
            <a:pPr marL="285750" indent="-285750">
              <a:buFont typeface="Wingdings" panose="05000000000000000000" pitchFamily="2" charset="2"/>
              <a:buChar char="v"/>
            </a:pPr>
            <a:r>
              <a:rPr lang="en-IN" sz="1600" dirty="0">
                <a:solidFill>
                  <a:srgbClr val="000000"/>
                </a:solidFill>
                <a:latin typeface="Gill Sans MT" panose="020B0502020104020203" pitchFamily="34" charset="0"/>
                <a:cs typeface="Gill Sans MT" panose="020B0502020104020203" charset="0"/>
              </a:rPr>
              <a:t>The analysis of related work gives results on various healthcare datasets, where analysis and predictions were </a:t>
            </a:r>
          </a:p>
          <a:p>
            <a:r>
              <a:rPr lang="en-IN" sz="1600" dirty="0">
                <a:solidFill>
                  <a:srgbClr val="000000"/>
                </a:solidFill>
                <a:latin typeface="Gill Sans MT" panose="020B0502020104020203" pitchFamily="34" charset="0"/>
                <a:cs typeface="Gill Sans MT" panose="020B0502020104020203" charset="0"/>
              </a:rPr>
              <a:t>     carried out using various methods and techniques. </a:t>
            </a:r>
          </a:p>
          <a:p>
            <a:pPr marL="285750" indent="-285750">
              <a:buFont typeface="Wingdings" panose="05000000000000000000" pitchFamily="2" charset="2"/>
              <a:buChar char="v"/>
            </a:pPr>
            <a:r>
              <a:rPr lang="en-IN" sz="1600" dirty="0">
                <a:solidFill>
                  <a:srgbClr val="000000"/>
                </a:solidFill>
                <a:latin typeface="Gill Sans MT" panose="020B0502020104020203" pitchFamily="34" charset="0"/>
                <a:cs typeface="Gill Sans MT" panose="020B0502020104020203" charset="0"/>
              </a:rPr>
              <a:t>Various prediction models have been developed and implemented by various researchers using variants machine learning algorithms or also combination of these techniques. </a:t>
            </a:r>
          </a:p>
          <a:p>
            <a:endParaRPr lang="en-IN" sz="1600" dirty="0">
              <a:solidFill>
                <a:srgbClr val="000000"/>
              </a:solidFill>
              <a:latin typeface="Gill Sans MT" panose="020B0502020104020203" pitchFamily="34" charset="0"/>
              <a:cs typeface="Gill Sans MT" panose="020B0502020104020203" charset="0"/>
            </a:endParaRPr>
          </a:p>
          <a:p>
            <a:r>
              <a:rPr lang="en-IN" sz="1600" b="1" dirty="0">
                <a:latin typeface="Gill Sans MT" panose="020B0502020104020203" pitchFamily="34" charset="0"/>
              </a:rPr>
              <a:t>Diabetes disease prediction using machine learning on Big Data of healthcare. </a:t>
            </a:r>
          </a:p>
          <a:p>
            <a:endParaRPr lang="en-IN" sz="1600" dirty="0">
              <a:solidFill>
                <a:srgbClr val="000000"/>
              </a:solidFill>
              <a:latin typeface="Gill Sans MT" panose="020B0502020104020203" pitchFamily="34" charset="0"/>
              <a:cs typeface="Gill Sans MT" panose="020B0502020104020203" charset="0"/>
            </a:endParaRPr>
          </a:p>
          <a:p>
            <a:pPr marL="285750" indent="-285750">
              <a:buFont typeface="Arial" panose="020B0604020202020204" pitchFamily="34" charset="0"/>
              <a:buChar char="•"/>
            </a:pPr>
            <a:r>
              <a:rPr lang="en-IN" sz="1600" dirty="0">
                <a:solidFill>
                  <a:srgbClr val="000000"/>
                </a:solidFill>
                <a:latin typeface="Gill Sans MT" panose="020B0502020104020203" pitchFamily="34" charset="0"/>
              </a:rPr>
              <a:t>The </a:t>
            </a:r>
            <a:r>
              <a:rPr lang="en-IN" sz="1600" dirty="0">
                <a:latin typeface="Gill Sans MT" panose="020B0502020104020203" pitchFamily="34" charset="0"/>
              </a:rPr>
              <a:t>A. Mir and S. N. </a:t>
            </a:r>
            <a:r>
              <a:rPr lang="en-IN" sz="1600" dirty="0" err="1">
                <a:latin typeface="Gill Sans MT" panose="020B0502020104020203" pitchFamily="34" charset="0"/>
              </a:rPr>
              <a:t>Dhage</a:t>
            </a:r>
            <a:r>
              <a:rPr lang="en-IN" sz="1600" dirty="0">
                <a:solidFill>
                  <a:srgbClr val="000000"/>
                </a:solidFill>
                <a:latin typeface="Gill Sans MT" panose="020B0502020104020203" pitchFamily="34" charset="0"/>
              </a:rPr>
              <a:t> </a:t>
            </a:r>
            <a:r>
              <a:rPr lang="en-IN" sz="1600" dirty="0">
                <a:latin typeface="Gill Sans MT" panose="020B0502020104020203" pitchFamily="34" charset="0"/>
              </a:rPr>
              <a:t>have used the WEKA tool for data analytics for diabetes disease prediction on Big Data of healthcare. </a:t>
            </a:r>
          </a:p>
          <a:p>
            <a:pPr marL="285750" indent="-285750">
              <a:buFont typeface="Arial" panose="020B0604020202020204" pitchFamily="34" charset="0"/>
              <a:buChar char="•"/>
            </a:pPr>
            <a:r>
              <a:rPr lang="en-IN" sz="1600" dirty="0">
                <a:latin typeface="Gill Sans MT" panose="020B0502020104020203" pitchFamily="34" charset="0"/>
              </a:rPr>
              <a:t>They used the publicly available dataset from UCI and applied different machine learning classifiers on it. </a:t>
            </a:r>
          </a:p>
          <a:p>
            <a:pPr marL="285750" indent="-285750">
              <a:buFont typeface="Arial" panose="020B0604020202020204" pitchFamily="34" charset="0"/>
              <a:buChar char="•"/>
            </a:pPr>
            <a:r>
              <a:rPr lang="en-IN" sz="1600" dirty="0">
                <a:latin typeface="Gill Sans MT" panose="020B0502020104020203" pitchFamily="34" charset="0"/>
              </a:rPr>
              <a:t>The classifiers which they incorporated are Naive Bayes, Support Vector Machine, Random Forest and Simple CART.</a:t>
            </a:r>
          </a:p>
          <a:p>
            <a:pPr marL="285750" indent="-285750">
              <a:buFont typeface="Arial" panose="020B0604020202020204" pitchFamily="34" charset="0"/>
              <a:buChar char="•"/>
            </a:pPr>
            <a:r>
              <a:rPr lang="en-IN" sz="1600" dirty="0">
                <a:latin typeface="Gill Sans MT" panose="020B0502020104020203" pitchFamily="34" charset="0"/>
              </a:rPr>
              <a:t>Their approach starts with accessing the dataset, pre-process it in Weka tool and then did the 70:30 train and test split for applying different machine algorithms. </a:t>
            </a:r>
          </a:p>
          <a:p>
            <a:pPr marL="285750" indent="-285750">
              <a:buFont typeface="Arial" panose="020B0604020202020204" pitchFamily="34" charset="0"/>
              <a:buChar char="•"/>
            </a:pPr>
            <a:r>
              <a:rPr lang="en-IN" sz="1600" dirty="0">
                <a:latin typeface="Gill Sans MT" panose="020B0502020104020203" pitchFamily="34" charset="0"/>
              </a:rPr>
              <a:t>They did not go with the cross-validation step as it is imperative to get the optimal and accurate results as well.</a:t>
            </a:r>
          </a:p>
          <a:p>
            <a:endParaRPr lang="en-IN" sz="1600" dirty="0"/>
          </a:p>
          <a:p>
            <a:endParaRPr lang="en-IN" sz="1600" b="0" i="0" dirty="0">
              <a:solidFill>
                <a:srgbClr val="000000"/>
              </a:solidFill>
              <a:effectLst/>
            </a:endParaRPr>
          </a:p>
          <a:p>
            <a:endParaRPr lang="en-IN" sz="1600" dirty="0"/>
          </a:p>
          <a:p>
            <a:endParaRPr lang="en-IN" sz="1400" i="0" dirty="0">
              <a:effectLst/>
              <a:latin typeface="STIXGeneral-Regular"/>
            </a:endParaRPr>
          </a:p>
        </p:txBody>
      </p:sp>
      <p:sp>
        <p:nvSpPr>
          <p:cNvPr id="10" name="Text Box 3">
            <a:extLst>
              <a:ext uri="{FF2B5EF4-FFF2-40B4-BE49-F238E27FC236}">
                <a16:creationId xmlns:a16="http://schemas.microsoft.com/office/drawing/2014/main" id="{F26E57CA-3748-86F4-7D7A-D1D682538B76}"/>
              </a:ext>
            </a:extLst>
          </p:cNvPr>
          <p:cNvSpPr txBox="1"/>
          <p:nvPr/>
        </p:nvSpPr>
        <p:spPr>
          <a:xfrm>
            <a:off x="3783902" y="683252"/>
            <a:ext cx="3979533" cy="523220"/>
          </a:xfrm>
          <a:prstGeom prst="rect">
            <a:avLst/>
          </a:prstGeom>
          <a:solidFill>
            <a:schemeClr val="bg1"/>
          </a:solidFill>
        </p:spPr>
        <p:txBody>
          <a:bodyPr wrap="square" rtlCol="0">
            <a:spAutoFit/>
          </a:bodyPr>
          <a:lstStyle/>
          <a:p>
            <a:r>
              <a:rPr lang="en-IN" altLang="en-US" sz="2800" u="sng" dirty="0">
                <a:latin typeface="Felix Titling" panose="04060505060202020A04" charset="0"/>
                <a:cs typeface="Felix Titling" panose="04060505060202020A04" charset="0"/>
                <a:sym typeface="+mn-ea"/>
              </a:rPr>
              <a:t>Literature review</a:t>
            </a:r>
          </a:p>
        </p:txBody>
      </p:sp>
    </p:spTree>
    <p:extLst>
      <p:ext uri="{BB962C8B-B14F-4D97-AF65-F5344CB8AC3E}">
        <p14:creationId xmlns:p14="http://schemas.microsoft.com/office/powerpoint/2010/main" val="20972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26"/>
            <a:ext cx="1219263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s 4"/>
          <p:cNvSpPr/>
          <p:nvPr/>
        </p:nvSpPr>
        <p:spPr>
          <a:xfrm>
            <a:off x="18508345" y="-92710"/>
            <a:ext cx="10028555" cy="2834640"/>
          </a:xfrm>
          <a:prstGeom prst="rect">
            <a:avLst/>
          </a:prstGeom>
          <a:solidFill>
            <a:srgbClr val="C8FDFB"/>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 name="Picture 1"/>
          <p:cNvPicPr/>
          <p:nvPr/>
        </p:nvPicPr>
        <p:blipFill>
          <a:blip r:embed="rId4">
            <a:lum contrast="6000"/>
          </a:blip>
          <a:srcRect t="44286"/>
          <a:stretch>
            <a:fillRect/>
          </a:stretch>
        </p:blipFill>
        <p:spPr>
          <a:xfrm>
            <a:off x="18980785" y="-107315"/>
            <a:ext cx="9585325" cy="2849245"/>
          </a:xfrm>
          <a:prstGeom prst="rect">
            <a:avLst/>
          </a:prstGeom>
          <a:noFill/>
          <a:ln w="9525">
            <a:noFill/>
          </a:ln>
        </p:spPr>
      </p:pic>
      <p:pic>
        <p:nvPicPr>
          <p:cNvPr id="6" name="Picture 5" descr="pngegg"/>
          <p:cNvPicPr>
            <a:picLocks noChangeAspect="1"/>
          </p:cNvPicPr>
          <p:nvPr/>
        </p:nvPicPr>
        <p:blipFill>
          <a:blip r:embed="rId5"/>
          <a:stretch>
            <a:fillRect/>
          </a:stretch>
        </p:blipFill>
        <p:spPr>
          <a:xfrm flipH="1">
            <a:off x="16660495" y="-69850"/>
            <a:ext cx="2609850" cy="2811780"/>
          </a:xfrm>
          <a:prstGeom prst="rect">
            <a:avLst/>
          </a:prstGeom>
        </p:spPr>
      </p:pic>
      <p:pic>
        <p:nvPicPr>
          <p:cNvPr id="16" name="Picture 15"/>
          <p:cNvPicPr/>
          <p:nvPr/>
        </p:nvPicPr>
        <p:blipFill>
          <a:blip r:embed="rId6"/>
          <a:srcRect t="8917"/>
          <a:stretch>
            <a:fillRect/>
          </a:stretch>
        </p:blipFill>
        <p:spPr>
          <a:xfrm>
            <a:off x="20869910" y="3061335"/>
            <a:ext cx="5148580" cy="3284220"/>
          </a:xfrm>
          <a:prstGeom prst="rect">
            <a:avLst/>
          </a:prstGeom>
          <a:noFill/>
          <a:ln w="9525">
            <a:noFill/>
          </a:ln>
        </p:spPr>
      </p:pic>
      <p:sp>
        <p:nvSpPr>
          <p:cNvPr id="14" name="TextBox 13"/>
          <p:cNvSpPr txBox="1"/>
          <p:nvPr/>
        </p:nvSpPr>
        <p:spPr>
          <a:xfrm>
            <a:off x="534838" y="860265"/>
            <a:ext cx="10813521" cy="5232202"/>
          </a:xfrm>
          <a:prstGeom prst="rect">
            <a:avLst/>
          </a:prstGeom>
          <a:solidFill>
            <a:schemeClr val="bg1"/>
          </a:solidFill>
        </p:spPr>
        <p:txBody>
          <a:bodyPr wrap="square">
            <a:spAutoFit/>
          </a:bodyPr>
          <a:lstStyle/>
          <a:p>
            <a:endParaRPr lang="en-IN" sz="1600" b="1" i="0" u="sng" kern="1200" dirty="0">
              <a:solidFill>
                <a:schemeClr val="dk1"/>
              </a:solidFill>
              <a:effectLst/>
              <a:latin typeface="Gill Sans MT" panose="020B0502020104020203" pitchFamily="34" charset="0"/>
              <a:ea typeface="Cascadia Mono SemiLight" panose="020B0609020000020004" pitchFamily="49" charset="0"/>
              <a:cs typeface="Cascadia Mono SemiLight" panose="020B0609020000020004" pitchFamily="49" charset="0"/>
            </a:endParaRPr>
          </a:p>
          <a:p>
            <a:r>
              <a:rPr lang="en-IN" b="1" i="0" u="sng" kern="1200" dirty="0">
                <a:solidFill>
                  <a:schemeClr val="dk1"/>
                </a:solidFill>
                <a:effectLst/>
                <a:latin typeface="Gill Sans MT" panose="020B0502020104020203" pitchFamily="34" charset="0"/>
                <a:ea typeface="Cascadia Mono SemiLight" panose="020B0609020000020004" pitchFamily="49" charset="0"/>
                <a:cs typeface="Cascadia Mono SemiLight" panose="020B0609020000020004" pitchFamily="49" charset="0"/>
              </a:rPr>
              <a:t>An Intelligent System for Diabetes Prediction</a:t>
            </a: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Dataset was collected from three different locations, and the proposed model was validated on this dataset. </a:t>
            </a: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Eight attributes were present inside the dataset, and it consisted of 402 patients, amongst which 80 patients were type 2 diabetic.</a:t>
            </a:r>
            <a:endParaRPr lang="en-IN" sz="1600" dirty="0">
              <a:latin typeface="Gill Sans MT" panose="020B0502020104020203" pitchFamily="34" charset="0"/>
            </a:endParaRP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The  divided the dataset into 50% training set and 50% testing set. </a:t>
            </a: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The model was proposed using a combination of naïve Bayes and support vector machine algorithms for diabetes prediction. </a:t>
            </a: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Ensemble of naïve Bayes and support vector machine has achieved the accuracy of 97.6%, which is far better than the algorithms when run alone on the dataset, that is, Naïve Bayes achieving an accuracy of 94.52 and support vector machine achieving 95.52%. </a:t>
            </a:r>
          </a:p>
          <a:p>
            <a:pPr marL="285750" indent="-285750">
              <a:buFont typeface="Arial" panose="020B0604020202020204" pitchFamily="34" charset="0"/>
              <a:buChar char="•"/>
            </a:pPr>
            <a:r>
              <a:rPr lang="en-IN" sz="1600" b="0" i="0" dirty="0">
                <a:solidFill>
                  <a:srgbClr val="000000"/>
                </a:solidFill>
                <a:effectLst/>
                <a:latin typeface="Gill Sans MT" panose="020B0502020104020203" pitchFamily="34" charset="0"/>
              </a:rPr>
              <a:t>The authors have not mentioned any pre-processing technique to filter out any unwanted values from the dataset.</a:t>
            </a:r>
          </a:p>
          <a:p>
            <a:pPr marL="285750" indent="-285750">
              <a:buFont typeface="Arial" panose="020B0604020202020204" pitchFamily="34" charset="0"/>
              <a:buChar char="•"/>
            </a:pPr>
            <a:endParaRPr lang="en-IN" sz="1600" dirty="0">
              <a:solidFill>
                <a:srgbClr val="000000"/>
              </a:solidFill>
              <a:latin typeface="Gill Sans MT" panose="020B0502020104020203" pitchFamily="34" charset="0"/>
            </a:endParaRPr>
          </a:p>
          <a:p>
            <a:r>
              <a:rPr lang="en-IN" sz="1600" b="1" i="0" u="sng" kern="1200" dirty="0">
                <a:solidFill>
                  <a:schemeClr val="dk1"/>
                </a:solidFill>
                <a:effectLst/>
                <a:latin typeface="Gill Sans MT" panose="020B0502020104020203" pitchFamily="34" charset="0"/>
                <a:cs typeface="Felix Titling" panose="04060505060202020A04" charset="0"/>
              </a:rPr>
              <a:t>Analysis and prediction of diabetes using machine learning</a:t>
            </a:r>
          </a:p>
          <a:p>
            <a:pPr marL="285750" indent="-285750">
              <a:buFont typeface="Arial" panose="020B0604020202020204" pitchFamily="34" charset="0"/>
              <a:buChar char="•"/>
            </a:pPr>
            <a:r>
              <a:rPr lang="en-IN" sz="1600" dirty="0">
                <a:latin typeface="Gill Sans MT" panose="020B0502020104020203" pitchFamily="34" charset="0"/>
                <a:cs typeface="Gill Sans MT" panose="020B0502020104020203" charset="0"/>
              </a:rPr>
              <a:t>S. </a:t>
            </a:r>
            <a:r>
              <a:rPr lang="en-IN" sz="1600" dirty="0" err="1">
                <a:latin typeface="Gill Sans MT" panose="020B0502020104020203" pitchFamily="34" charset="0"/>
                <a:cs typeface="Gill Sans MT" panose="020B0502020104020203" charset="0"/>
              </a:rPr>
              <a:t>Saru</a:t>
            </a:r>
            <a:r>
              <a:rPr lang="en-IN" sz="1600" dirty="0">
                <a:latin typeface="Gill Sans MT" panose="020B0502020104020203" pitchFamily="34" charset="0"/>
                <a:cs typeface="Gill Sans MT" panose="020B0502020104020203" charset="0"/>
              </a:rPr>
              <a:t> and </a:t>
            </a:r>
            <a:r>
              <a:rPr lang="en-IN" sz="1600" b="0" i="0" strike="noStrike" dirty="0">
                <a:effectLst/>
                <a:latin typeface="Gill Sans MT" panose="020B0502020104020203" pitchFamily="34" charset="0"/>
              </a:rPr>
              <a:t>S. </a:t>
            </a:r>
            <a:r>
              <a:rPr lang="en-IN" sz="1600" b="0" i="0" strike="noStrike" dirty="0" err="1">
                <a:effectLst/>
                <a:latin typeface="Gill Sans MT" panose="020B0502020104020203" pitchFamily="34" charset="0"/>
              </a:rPr>
              <a:t>Subashree</a:t>
            </a:r>
            <a:r>
              <a:rPr lang="en-IN" sz="1600" b="0" i="0" strike="noStrike" dirty="0">
                <a:effectLst/>
                <a:latin typeface="Gill Sans MT" panose="020B0502020104020203" pitchFamily="34" charset="0"/>
              </a:rPr>
              <a:t> </a:t>
            </a:r>
            <a:r>
              <a:rPr lang="en-IN" sz="1600" b="0" i="0" dirty="0">
                <a:effectLst/>
                <a:latin typeface="Gill Sans MT" panose="020B0502020104020203" pitchFamily="34" charset="0"/>
              </a:rPr>
              <a:t>used WEKA software was employed as a mining tool for diagnosing diabetes.</a:t>
            </a:r>
          </a:p>
          <a:p>
            <a:pPr marL="285750" indent="-285750">
              <a:buFont typeface="Arial" panose="020B0604020202020204" pitchFamily="34" charset="0"/>
              <a:buChar char="•"/>
            </a:pPr>
            <a:r>
              <a:rPr lang="en-IN" sz="1600" b="0" i="0" dirty="0">
                <a:effectLst/>
                <a:latin typeface="Gill Sans MT" panose="020B0502020104020203" pitchFamily="34" charset="0"/>
              </a:rPr>
              <a:t>The Pima Indian diabetes database was acquired from UCI repository used for analysis. </a:t>
            </a:r>
          </a:p>
          <a:p>
            <a:pPr marL="285750" indent="-285750">
              <a:buFont typeface="Arial" panose="020B0604020202020204" pitchFamily="34" charset="0"/>
              <a:buChar char="•"/>
            </a:pPr>
            <a:r>
              <a:rPr lang="en-IN" sz="1600" b="0" i="0" dirty="0">
                <a:effectLst/>
                <a:latin typeface="Gill Sans MT" panose="020B0502020104020203" pitchFamily="34" charset="0"/>
              </a:rPr>
              <a:t>The dataset was studied and analysed to build an effective model that predicts and diagnoses diabetes disease. </a:t>
            </a:r>
          </a:p>
          <a:p>
            <a:pPr marL="285750" indent="-285750">
              <a:buFont typeface="Arial" panose="020B0604020202020204" pitchFamily="34" charset="0"/>
              <a:buChar char="•"/>
            </a:pPr>
            <a:r>
              <a:rPr lang="en-IN" sz="1600" b="0" i="0" dirty="0">
                <a:effectLst/>
                <a:latin typeface="Gill Sans MT" panose="020B0502020104020203" pitchFamily="34" charset="0"/>
              </a:rPr>
              <a:t>In this study, we aim to apply the bootstrapping resampling technique to enhance the accuracy and then applying Naïve Bayes, Decision Trees and (KNN) and compare their performance.</a:t>
            </a:r>
          </a:p>
          <a:p>
            <a:endParaRPr lang="en-IN" sz="1600" b="0" i="0" dirty="0">
              <a:solidFill>
                <a:srgbClr val="000000"/>
              </a:solidFill>
              <a:effectLst/>
            </a:endParaRPr>
          </a:p>
          <a:p>
            <a:endParaRPr lang="en-IN" sz="1600" dirty="0"/>
          </a:p>
          <a:p>
            <a:endParaRPr lang="en-IN" sz="1400" i="0" dirty="0">
              <a:effectLst/>
              <a:latin typeface="STIXGeneral-Regular"/>
            </a:endParaRPr>
          </a:p>
        </p:txBody>
      </p:sp>
      <p:sp>
        <p:nvSpPr>
          <p:cNvPr id="9" name="Text Box 3">
            <a:extLst>
              <a:ext uri="{FF2B5EF4-FFF2-40B4-BE49-F238E27FC236}">
                <a16:creationId xmlns:a16="http://schemas.microsoft.com/office/drawing/2014/main" id="{F26E57CA-3748-86F4-7D7A-D1D682538B76}"/>
              </a:ext>
            </a:extLst>
          </p:cNvPr>
          <p:cNvSpPr txBox="1"/>
          <p:nvPr/>
        </p:nvSpPr>
        <p:spPr>
          <a:xfrm>
            <a:off x="3604608" y="356909"/>
            <a:ext cx="3979533" cy="523220"/>
          </a:xfrm>
          <a:prstGeom prst="rect">
            <a:avLst/>
          </a:prstGeom>
          <a:solidFill>
            <a:schemeClr val="bg1"/>
          </a:solidFill>
        </p:spPr>
        <p:txBody>
          <a:bodyPr wrap="square" rtlCol="0">
            <a:spAutoFit/>
          </a:bodyPr>
          <a:lstStyle/>
          <a:p>
            <a:r>
              <a:rPr lang="en-IN" altLang="en-US" sz="2800" u="sng" dirty="0">
                <a:latin typeface="Felix Titling" panose="04060505060202020A04" charset="0"/>
                <a:cs typeface="Felix Titling" panose="04060505060202020A04" charset="0"/>
                <a:sym typeface="+mn-ea"/>
              </a:rPr>
              <a:t>Literature review</a:t>
            </a:r>
          </a:p>
        </p:txBody>
      </p:sp>
    </p:spTree>
    <p:extLst>
      <p:ext uri="{BB962C8B-B14F-4D97-AF65-F5344CB8AC3E}">
        <p14:creationId xmlns:p14="http://schemas.microsoft.com/office/powerpoint/2010/main" val="372387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90170"/>
            <a:ext cx="12192000" cy="6948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828675" y="1009524"/>
            <a:ext cx="10259010" cy="707886"/>
          </a:xfrm>
          <a:prstGeom prst="rect">
            <a:avLst/>
          </a:prstGeom>
          <a:solidFill>
            <a:schemeClr val="bg1"/>
          </a:solidFill>
        </p:spPr>
        <p:txBody>
          <a:bodyPr wrap="square" rtlCol="0" anchor="t">
            <a:spAutoFit/>
          </a:bodyPr>
          <a:lstStyle/>
          <a:p>
            <a:pPr indent="0" algn="ctr">
              <a:buFont typeface="Wingdings" panose="05000000000000000000" charset="0"/>
              <a:buNone/>
            </a:pPr>
            <a:r>
              <a:rPr lang="en-US" sz="2000" u="sng" dirty="0">
                <a:latin typeface="Felix Titling" panose="04060505060202020A04" charset="0"/>
                <a:cs typeface="Felix Titling" panose="04060505060202020A04" charset="0"/>
              </a:rPr>
              <a:t>Diabetes disease prediction using machine learning on big data </a:t>
            </a:r>
          </a:p>
          <a:p>
            <a:pPr indent="0" algn="ctr">
              <a:buFont typeface="Wingdings" panose="05000000000000000000" charset="0"/>
              <a:buNone/>
            </a:pPr>
            <a:r>
              <a:rPr lang="en-US" sz="2000" u="sng" dirty="0">
                <a:latin typeface="Felix Titling" panose="04060505060202020A04" charset="0"/>
                <a:cs typeface="Felix Titling" panose="04060505060202020A04" charset="0"/>
              </a:rPr>
              <a:t>of healthcare</a:t>
            </a:r>
            <a:r>
              <a:rPr lang="en-IN" altLang="en-US" sz="2000" u="sng" dirty="0">
                <a:latin typeface="Felix Titling" panose="04060505060202020A04" charset="0"/>
                <a:cs typeface="Felix Titling" panose="04060505060202020A04" charset="0"/>
                <a:sym typeface="+mn-ea"/>
              </a:rPr>
              <a:t>:</a:t>
            </a:r>
          </a:p>
        </p:txBody>
      </p:sp>
      <p:sp>
        <p:nvSpPr>
          <p:cNvPr id="2" name="Text Box 3">
            <a:extLst>
              <a:ext uri="{FF2B5EF4-FFF2-40B4-BE49-F238E27FC236}">
                <a16:creationId xmlns:a16="http://schemas.microsoft.com/office/drawing/2014/main" id="{F26E57CA-3748-86F4-7D7A-D1D682538B76}"/>
              </a:ext>
            </a:extLst>
          </p:cNvPr>
          <p:cNvSpPr txBox="1"/>
          <p:nvPr/>
        </p:nvSpPr>
        <p:spPr>
          <a:xfrm>
            <a:off x="3317738" y="439568"/>
            <a:ext cx="5301608" cy="523220"/>
          </a:xfrm>
          <a:prstGeom prst="rect">
            <a:avLst/>
          </a:prstGeom>
          <a:solidFill>
            <a:schemeClr val="bg1"/>
          </a:solidFill>
        </p:spPr>
        <p:txBody>
          <a:bodyPr wrap="square" rtlCol="0">
            <a:spAutoFit/>
          </a:bodyPr>
          <a:lstStyle/>
          <a:p>
            <a:r>
              <a:rPr lang="en-IN" altLang="en-US" sz="2800" u="sng" dirty="0">
                <a:latin typeface="Felix Titling" panose="04060505060202020A04" charset="0"/>
                <a:cs typeface="Felix Titling" panose="04060505060202020A04" charset="0"/>
                <a:sym typeface="+mn-ea"/>
              </a:rPr>
              <a:t>Existing Models Working</a:t>
            </a:r>
          </a:p>
        </p:txBody>
      </p:sp>
      <p:sp>
        <p:nvSpPr>
          <p:cNvPr id="10" name="TextBox 9">
            <a:extLst>
              <a:ext uri="{FF2B5EF4-FFF2-40B4-BE49-F238E27FC236}">
                <a16:creationId xmlns:a16="http://schemas.microsoft.com/office/drawing/2014/main" id="{508CB7A4-403C-3964-E0C1-C5675542E396}"/>
              </a:ext>
            </a:extLst>
          </p:cNvPr>
          <p:cNvSpPr txBox="1"/>
          <p:nvPr/>
        </p:nvSpPr>
        <p:spPr>
          <a:xfrm>
            <a:off x="680774" y="2112030"/>
            <a:ext cx="8726995" cy="2677656"/>
          </a:xfrm>
          <a:prstGeom prst="rect">
            <a:avLst/>
          </a:prstGeom>
          <a:noFill/>
        </p:spPr>
        <p:txBody>
          <a:bodyPr wrap="square">
            <a:spAutoFit/>
          </a:bodyPr>
          <a:lstStyle/>
          <a:p>
            <a:r>
              <a:rPr lang="en-IN" sz="1400" dirty="0">
                <a:latin typeface="Gill Sans MT" panose="020B0502020104020203" pitchFamily="34" charset="0"/>
              </a:rPr>
              <a:t>Step 1:  Pre-process the input dataset(</a:t>
            </a:r>
            <a:r>
              <a:rPr lang="en-US" sz="1400" dirty="0">
                <a:latin typeface="Gill Sans MT" panose="020B0502020104020203" pitchFamily="34" charset="0"/>
                <a:cs typeface="Gill Sans MT" panose="020B0502020104020203" charset="0"/>
              </a:rPr>
              <a:t>Pima Indian diabetes database was </a:t>
            </a:r>
            <a:r>
              <a:rPr lang="en-IN" altLang="en-US" sz="1400" dirty="0">
                <a:latin typeface="Gill Sans MT" panose="020B0502020104020203" pitchFamily="34" charset="0"/>
                <a:cs typeface="Gill Sans MT" panose="020B0502020104020203" charset="0"/>
              </a:rPr>
              <a:t> </a:t>
            </a:r>
            <a:r>
              <a:rPr lang="en-US" sz="1400" dirty="0">
                <a:latin typeface="Gill Sans MT" panose="020B0502020104020203" pitchFamily="34" charset="0"/>
                <a:cs typeface="Gill Sans MT" panose="020B0502020104020203" charset="0"/>
              </a:rPr>
              <a:t>acquired from UCI repository</a:t>
            </a:r>
            <a:r>
              <a:rPr lang="en-IN" sz="1400" dirty="0">
                <a:latin typeface="Gill Sans MT" panose="020B0502020104020203" pitchFamily="34" charset="0"/>
              </a:rPr>
              <a:t>) for 	diabetes disease in WEKA tool.</a:t>
            </a:r>
          </a:p>
          <a:p>
            <a:r>
              <a:rPr lang="en-IN" sz="1400" dirty="0">
                <a:latin typeface="Gill Sans MT" panose="020B0502020104020203" pitchFamily="34" charset="0"/>
              </a:rPr>
              <a:t>Step 2:  Perform percentage split of 70% and 30% to divide dataset as Training set and Test set.</a:t>
            </a:r>
          </a:p>
          <a:p>
            <a:r>
              <a:rPr lang="en-IN" sz="1400" dirty="0">
                <a:latin typeface="Gill Sans MT" panose="020B0502020104020203" pitchFamily="34" charset="0"/>
              </a:rPr>
              <a:t>Step 3: Select the machine learning algorithm i.e. Naive Bayes, Support Vector Machine, Random Forest and 	Simple CART algorithm.</a:t>
            </a:r>
          </a:p>
          <a:p>
            <a:r>
              <a:rPr lang="en-IN" sz="1400" dirty="0">
                <a:latin typeface="Gill Sans MT" panose="020B0502020104020203" pitchFamily="34" charset="0"/>
              </a:rPr>
              <a:t>Step 4: Build the classifier model for the mentioned machine learning algorithm based on training set. </a:t>
            </a:r>
          </a:p>
          <a:p>
            <a:r>
              <a:rPr lang="en-IN" sz="1400" dirty="0">
                <a:latin typeface="Gill Sans MT" panose="020B0502020104020203" pitchFamily="34" charset="0"/>
              </a:rPr>
              <a:t>Step 5: Test the Classifier model for the mentioned machine learning algorithm based on test set. </a:t>
            </a:r>
          </a:p>
          <a:p>
            <a:r>
              <a:rPr lang="en-IN" sz="1400" dirty="0">
                <a:latin typeface="Gill Sans MT" panose="020B0502020104020203" pitchFamily="34" charset="0"/>
              </a:rPr>
              <a:t>Step 6: Perform Comparison Evaluation of the experimental performance results obtained for each classifier. </a:t>
            </a:r>
          </a:p>
          <a:p>
            <a:r>
              <a:rPr lang="en-IN" sz="1400" dirty="0">
                <a:latin typeface="Gill Sans MT" panose="020B0502020104020203" pitchFamily="34" charset="0"/>
              </a:rPr>
              <a:t>Step 7: After </a:t>
            </a:r>
            <a:r>
              <a:rPr lang="en-IN" sz="1400" dirty="0" err="1">
                <a:latin typeface="Gill Sans MT" panose="020B0502020104020203" pitchFamily="34" charset="0"/>
              </a:rPr>
              <a:t>analyzing</a:t>
            </a:r>
            <a:r>
              <a:rPr lang="en-IN" sz="1400" dirty="0">
                <a:latin typeface="Gill Sans MT" panose="020B0502020104020203" pitchFamily="34" charset="0"/>
              </a:rPr>
              <a:t> based on various measure conclude the best performing algorithm.</a:t>
            </a:r>
          </a:p>
          <a:p>
            <a:endParaRPr lang="en-IN" sz="1400" dirty="0">
              <a:latin typeface="Gill Sans MT" panose="020B0502020104020203" pitchFamily="34" charset="0"/>
            </a:endParaRPr>
          </a:p>
          <a:p>
            <a:r>
              <a:rPr lang="en-IN" sz="1400" dirty="0">
                <a:latin typeface="Gill Sans MT" panose="020B0502020104020203" pitchFamily="34" charset="0"/>
              </a:rPr>
              <a:t>The proposed classifier model has been built using WEKA tool and based on successful execution of each step we can evaluate the experimental results.</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769" y="1701556"/>
            <a:ext cx="2653445" cy="4739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062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1758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2095092" y="1124575"/>
            <a:ext cx="6773008" cy="400110"/>
          </a:xfrm>
          <a:prstGeom prst="rect">
            <a:avLst/>
          </a:prstGeom>
          <a:solidFill>
            <a:schemeClr val="bg1"/>
          </a:solidFill>
        </p:spPr>
        <p:txBody>
          <a:bodyPr wrap="none" rtlCol="0" anchor="t">
            <a:spAutoFit/>
          </a:bodyPr>
          <a:lstStyle/>
          <a:p>
            <a:pPr indent="0">
              <a:buFont typeface="Wingdings" panose="05000000000000000000" charset="0"/>
              <a:buNone/>
            </a:pPr>
            <a:r>
              <a:rPr lang="en-IN" sz="2000" i="0" u="sng" kern="1200" dirty="0">
                <a:solidFill>
                  <a:schemeClr val="dk1"/>
                </a:solidFill>
                <a:effectLst/>
                <a:latin typeface="Felix Titling" panose="04060505060202020A04" charset="0"/>
                <a:ea typeface="+mn-ea"/>
                <a:cs typeface="Felix Titling" panose="04060505060202020A04" charset="0"/>
              </a:rPr>
              <a:t>An Intelligent System for Diabetes Prediction</a:t>
            </a:r>
            <a:endParaRPr lang="en-IN" altLang="en-US" sz="2000" i="0" u="sng" kern="1200" dirty="0">
              <a:solidFill>
                <a:schemeClr val="dk1"/>
              </a:solidFill>
              <a:effectLst/>
              <a:latin typeface="Felix Titling" panose="04060505060202020A04" charset="0"/>
              <a:ea typeface="+mn-ea"/>
              <a:cs typeface="Felix Titling" panose="04060505060202020A04" charset="0"/>
              <a:sym typeface="+mn-ea"/>
            </a:endParaRPr>
          </a:p>
        </p:txBody>
      </p:sp>
      <p:sp>
        <p:nvSpPr>
          <p:cNvPr id="2" name="TextBox 1">
            <a:extLst>
              <a:ext uri="{FF2B5EF4-FFF2-40B4-BE49-F238E27FC236}">
                <a16:creationId xmlns:a16="http://schemas.microsoft.com/office/drawing/2014/main" id="{7D60FD21-5C74-3CA3-445A-FB042CEE6491}"/>
              </a:ext>
            </a:extLst>
          </p:cNvPr>
          <p:cNvSpPr txBox="1"/>
          <p:nvPr/>
        </p:nvSpPr>
        <p:spPr>
          <a:xfrm>
            <a:off x="982887" y="1843141"/>
            <a:ext cx="10025081" cy="3139321"/>
          </a:xfrm>
          <a:prstGeom prst="rect">
            <a:avLst/>
          </a:prstGeom>
          <a:noFill/>
        </p:spPr>
        <p:txBody>
          <a:bodyPr wrap="square">
            <a:spAutoFit/>
          </a:bodyPr>
          <a:lstStyle/>
          <a:p>
            <a:r>
              <a:rPr lang="en-IN" dirty="0">
                <a:latin typeface="Gill Sans MT" panose="020B0502020104020203" pitchFamily="34" charset="0"/>
              </a:rPr>
              <a:t>Step 1:  </a:t>
            </a:r>
            <a:r>
              <a:rPr lang="en-IN" dirty="0">
                <a:solidFill>
                  <a:srgbClr val="000000"/>
                </a:solidFill>
                <a:latin typeface="Gill Sans MT" panose="020B0502020104020203" pitchFamily="34" charset="0"/>
              </a:rPr>
              <a:t>Dataset was collected from three different locations, and the proposed model was validated on    this dataset. Eight attributes were present inside the dataset, and it consisted of 402 patients,          amongst which 80 patients were type 2 diabetic</a:t>
            </a:r>
            <a:endParaRPr lang="en-IN" dirty="0">
              <a:latin typeface="Gill Sans MT" panose="020B0502020104020203" pitchFamily="34" charset="0"/>
            </a:endParaRPr>
          </a:p>
          <a:p>
            <a:r>
              <a:rPr lang="en-IN" dirty="0">
                <a:latin typeface="Gill Sans MT" panose="020B0502020104020203" pitchFamily="34" charset="0"/>
              </a:rPr>
              <a:t>Step 2:  Perform percentage split of 50% and 50% to divide dataset as Training set and Test set.</a:t>
            </a:r>
          </a:p>
          <a:p>
            <a:r>
              <a:rPr lang="en-IN" dirty="0">
                <a:latin typeface="Gill Sans MT" panose="020B0502020104020203" pitchFamily="34" charset="0"/>
              </a:rPr>
              <a:t>Step 3: Select the machine learning algorithm i.e. </a:t>
            </a:r>
            <a:r>
              <a:rPr lang="en-US" b="0" i="0" dirty="0">
                <a:solidFill>
                  <a:srgbClr val="000000"/>
                </a:solidFill>
                <a:effectLst/>
                <a:latin typeface="Gill Sans MT" panose="020B0502020104020203" pitchFamily="34" charset="0"/>
                <a:cs typeface="Gill Sans MT" panose="020B0502020104020203" charset="0"/>
              </a:rPr>
              <a:t>naïve Bayes and support vector machine algorithms for diabetes 	prediction.</a:t>
            </a:r>
            <a:endParaRPr lang="en-IN" dirty="0">
              <a:latin typeface="Gill Sans MT" panose="020B0502020104020203" pitchFamily="34" charset="0"/>
            </a:endParaRPr>
          </a:p>
          <a:p>
            <a:r>
              <a:rPr lang="en-IN" dirty="0">
                <a:latin typeface="Gill Sans MT" panose="020B0502020104020203" pitchFamily="34" charset="0"/>
              </a:rPr>
              <a:t>Step 4: Build the classifier model for the mentioned machine learning algorithm based on training set. </a:t>
            </a:r>
          </a:p>
          <a:p>
            <a:r>
              <a:rPr lang="en-IN" dirty="0">
                <a:latin typeface="Gill Sans MT" panose="020B0502020104020203" pitchFamily="34" charset="0"/>
              </a:rPr>
              <a:t>Step 5: Test the Classifier model for the mentioned machine learning algorithm based on test set. </a:t>
            </a:r>
          </a:p>
          <a:p>
            <a:r>
              <a:rPr lang="en-IN" dirty="0">
                <a:latin typeface="Gill Sans MT" panose="020B0502020104020203" pitchFamily="34" charset="0"/>
              </a:rPr>
              <a:t>Step 6: Perform Comparison Evaluation of the experimental performance results obtained for each classifier.</a:t>
            </a:r>
          </a:p>
          <a:p>
            <a:r>
              <a:rPr lang="en-IN" dirty="0">
                <a:latin typeface="Gill Sans MT" panose="020B0502020104020203" pitchFamily="34" charset="0"/>
              </a:rPr>
              <a:t>Step 7: After </a:t>
            </a:r>
            <a:r>
              <a:rPr lang="en-IN" dirty="0" err="1">
                <a:latin typeface="Gill Sans MT" panose="020B0502020104020203" pitchFamily="34" charset="0"/>
              </a:rPr>
              <a:t>analyzing</a:t>
            </a:r>
            <a:r>
              <a:rPr lang="en-IN" dirty="0">
                <a:latin typeface="Gill Sans MT" panose="020B0502020104020203" pitchFamily="34" charset="0"/>
              </a:rPr>
              <a:t> based on various measure conclude the best performing algorithm.</a:t>
            </a:r>
          </a:p>
        </p:txBody>
      </p:sp>
    </p:spTree>
    <p:extLst>
      <p:ext uri="{BB962C8B-B14F-4D97-AF65-F5344CB8AC3E}">
        <p14:creationId xmlns:p14="http://schemas.microsoft.com/office/powerpoint/2010/main" val="326221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1351712" y="902711"/>
            <a:ext cx="8813220" cy="400110"/>
          </a:xfrm>
          <a:prstGeom prst="rect">
            <a:avLst/>
          </a:prstGeom>
          <a:solidFill>
            <a:schemeClr val="bg1"/>
          </a:solidFill>
        </p:spPr>
        <p:txBody>
          <a:bodyPr wrap="square" rtlCol="0" anchor="t">
            <a:spAutoFit/>
          </a:bodyPr>
          <a:lstStyle/>
          <a:p>
            <a:pPr indent="0" algn="l">
              <a:buFont typeface="Wingdings" panose="05000000000000000000" charset="0"/>
              <a:buNone/>
            </a:pPr>
            <a:r>
              <a:rPr lang="en-IN" sz="2000" i="0" u="sng" kern="1200" dirty="0">
                <a:solidFill>
                  <a:schemeClr val="dk1"/>
                </a:solidFill>
                <a:effectLst/>
                <a:latin typeface="Felix Titling" panose="04060505060202020A04" charset="0"/>
                <a:ea typeface="+mn-ea"/>
                <a:cs typeface="Felix Titling" panose="04060505060202020A04" charset="0"/>
              </a:rPr>
              <a:t>Analysis and prediction of diabetes using machine learning</a:t>
            </a:r>
          </a:p>
        </p:txBody>
      </p:sp>
      <p:sp>
        <p:nvSpPr>
          <p:cNvPr id="4" name="TextBox 3">
            <a:extLst>
              <a:ext uri="{FF2B5EF4-FFF2-40B4-BE49-F238E27FC236}">
                <a16:creationId xmlns:a16="http://schemas.microsoft.com/office/drawing/2014/main" id="{0B3CF4F4-9722-4213-E341-CA3FC80F4ECD}"/>
              </a:ext>
            </a:extLst>
          </p:cNvPr>
          <p:cNvSpPr txBox="1"/>
          <p:nvPr/>
        </p:nvSpPr>
        <p:spPr>
          <a:xfrm>
            <a:off x="793196" y="1627067"/>
            <a:ext cx="7984092" cy="2677656"/>
          </a:xfrm>
          <a:prstGeom prst="rect">
            <a:avLst/>
          </a:prstGeom>
          <a:solidFill>
            <a:schemeClr val="bg1"/>
          </a:solidFill>
        </p:spPr>
        <p:txBody>
          <a:bodyPr wrap="square">
            <a:spAutoFit/>
          </a:bodyPr>
          <a:lstStyle/>
          <a:p>
            <a:r>
              <a:rPr lang="en-IN" sz="1400" dirty="0">
                <a:latin typeface="Gill Sans MT" panose="020B0502020104020203" pitchFamily="34" charset="0"/>
              </a:rPr>
              <a:t>Step 1:  </a:t>
            </a:r>
            <a:r>
              <a:rPr lang="en-IN" sz="1400" dirty="0" err="1">
                <a:latin typeface="Gill Sans MT" panose="020B0502020104020203" pitchFamily="34" charset="0"/>
              </a:rPr>
              <a:t>Preprocess</a:t>
            </a:r>
            <a:r>
              <a:rPr lang="en-IN" sz="1400" dirty="0">
                <a:latin typeface="Gill Sans MT" panose="020B0502020104020203" pitchFamily="34" charset="0"/>
              </a:rPr>
              <a:t> the input dataset(</a:t>
            </a:r>
            <a:r>
              <a:rPr lang="en-US" sz="1400" dirty="0">
                <a:latin typeface="Gill Sans MT" panose="020B0502020104020203" pitchFamily="34" charset="0"/>
                <a:cs typeface="Gill Sans MT" panose="020B0502020104020203" charset="0"/>
              </a:rPr>
              <a:t>Pima Indian diabetes database was </a:t>
            </a:r>
            <a:r>
              <a:rPr lang="en-IN" altLang="en-US" sz="1400" dirty="0">
                <a:latin typeface="Gill Sans MT" panose="020B0502020104020203" pitchFamily="34" charset="0"/>
                <a:cs typeface="Gill Sans MT" panose="020B0502020104020203" charset="0"/>
              </a:rPr>
              <a:t> </a:t>
            </a:r>
            <a:r>
              <a:rPr lang="en-US" sz="1400" dirty="0">
                <a:latin typeface="Gill Sans MT" panose="020B0502020104020203" pitchFamily="34" charset="0"/>
                <a:cs typeface="Gill Sans MT" panose="020B0502020104020203" charset="0"/>
              </a:rPr>
              <a:t>acquired from UCI repository</a:t>
            </a:r>
            <a:r>
              <a:rPr lang="en-IN" sz="1400" dirty="0">
                <a:latin typeface="Gill Sans MT" panose="020B0502020104020203" pitchFamily="34" charset="0"/>
              </a:rPr>
              <a:t>) for 	diabetes disease in WEKA tool.</a:t>
            </a:r>
          </a:p>
          <a:p>
            <a:r>
              <a:rPr lang="en-IN" sz="1400" dirty="0">
                <a:latin typeface="Gill Sans MT" panose="020B0502020104020203" pitchFamily="34" charset="0"/>
              </a:rPr>
              <a:t>Step 2: </a:t>
            </a:r>
            <a:r>
              <a:rPr lang="en-US" sz="1400" dirty="0">
                <a:latin typeface="Gill Sans MT" panose="020B0502020104020203" pitchFamily="34" charset="0"/>
              </a:rPr>
              <a:t>Feature extraction through principal component analysis(PCA)</a:t>
            </a:r>
            <a:r>
              <a:rPr lang="en-IN" altLang="en-US" sz="1400" dirty="0">
                <a:latin typeface="Gill Sans MT" panose="020B0502020104020203" pitchFamily="34" charset="0"/>
              </a:rPr>
              <a:t>.</a:t>
            </a:r>
            <a:r>
              <a:rPr lang="en-US" sz="1400" dirty="0">
                <a:latin typeface="Gill Sans MT" panose="020B0502020104020203" pitchFamily="34" charset="0"/>
              </a:rPr>
              <a:t> </a:t>
            </a:r>
            <a:r>
              <a:rPr lang="en-IN" sz="1400" dirty="0">
                <a:latin typeface="Gill Sans MT" panose="020B0502020104020203" pitchFamily="34" charset="0"/>
              </a:rPr>
              <a:t>T</a:t>
            </a:r>
            <a:r>
              <a:rPr lang="en-IN" altLang="en-US" sz="1400" dirty="0">
                <a:latin typeface="Gill Sans MT" panose="020B0502020104020203" pitchFamily="34" charset="0"/>
                <a:cs typeface="Gill Sans MT" panose="020B0502020104020203" charset="0"/>
              </a:rPr>
              <a:t>hey</a:t>
            </a:r>
            <a:r>
              <a:rPr lang="en-US" sz="1400" dirty="0">
                <a:latin typeface="Gill Sans MT" panose="020B0502020104020203" pitchFamily="34" charset="0"/>
                <a:cs typeface="Gill Sans MT" panose="020B0502020104020203" charset="0"/>
              </a:rPr>
              <a:t> appl</a:t>
            </a:r>
            <a:r>
              <a:rPr lang="en-IN" altLang="en-US" sz="1400" dirty="0" err="1">
                <a:latin typeface="Gill Sans MT" panose="020B0502020104020203" pitchFamily="34" charset="0"/>
                <a:cs typeface="Gill Sans MT" panose="020B0502020104020203" charset="0"/>
              </a:rPr>
              <a:t>ied</a:t>
            </a:r>
            <a:r>
              <a:rPr lang="en-US" sz="1400" dirty="0">
                <a:latin typeface="Gill Sans MT" panose="020B0502020104020203" pitchFamily="34" charset="0"/>
                <a:cs typeface="Gill Sans MT" panose="020B0502020104020203" charset="0"/>
              </a:rPr>
              <a:t> the bootstrapping 	resampling technique to enhance the accuracy. </a:t>
            </a:r>
          </a:p>
          <a:p>
            <a:r>
              <a:rPr lang="en-IN" sz="1400" dirty="0">
                <a:latin typeface="Gill Sans MT" panose="020B0502020104020203" pitchFamily="34" charset="0"/>
              </a:rPr>
              <a:t>Step 3: Select the machine learning algorithm i.e. Logistic regression with SVM</a:t>
            </a:r>
            <a:r>
              <a:rPr lang="en-US" sz="1400" dirty="0">
                <a:latin typeface="Gill Sans MT" panose="020B0502020104020203" pitchFamily="34" charset="0"/>
                <a:cs typeface="Gill Sans MT" panose="020B0502020104020203" charset="0"/>
              </a:rPr>
              <a:t>, Decision Trees and (KNN) </a:t>
            </a:r>
            <a:endParaRPr lang="en-IN" sz="1400" dirty="0">
              <a:latin typeface="Gill Sans MT" panose="020B0502020104020203" pitchFamily="34" charset="0"/>
            </a:endParaRPr>
          </a:p>
          <a:p>
            <a:r>
              <a:rPr lang="en-IN" sz="1400" dirty="0">
                <a:latin typeface="Gill Sans MT" panose="020B0502020104020203" pitchFamily="34" charset="0"/>
              </a:rPr>
              <a:t>Step 4: Build the classifier model for the mentioned machine learning algorithm based on training set. </a:t>
            </a:r>
          </a:p>
          <a:p>
            <a:r>
              <a:rPr lang="en-IN" sz="1400" dirty="0">
                <a:latin typeface="Gill Sans MT" panose="020B0502020104020203" pitchFamily="34" charset="0"/>
              </a:rPr>
              <a:t>Step 5: Test the Classifier model for the mentioned machine learning algorithm based on test set. </a:t>
            </a:r>
          </a:p>
          <a:p>
            <a:r>
              <a:rPr lang="en-IN" sz="1400" dirty="0">
                <a:latin typeface="Gill Sans MT" panose="020B0502020104020203" pitchFamily="34" charset="0"/>
              </a:rPr>
              <a:t>Step 6: Perform Comparison Evaluation of the experimental performance results obtained for each classifier.</a:t>
            </a:r>
          </a:p>
          <a:p>
            <a:r>
              <a:rPr lang="en-IN" sz="1400" dirty="0">
                <a:latin typeface="Gill Sans MT" panose="020B0502020104020203" pitchFamily="34" charset="0"/>
              </a:rPr>
              <a:t>Step 7: After </a:t>
            </a:r>
            <a:r>
              <a:rPr lang="en-IN" sz="1400" dirty="0" err="1">
                <a:latin typeface="Gill Sans MT" panose="020B0502020104020203" pitchFamily="34" charset="0"/>
              </a:rPr>
              <a:t>analyzing</a:t>
            </a:r>
            <a:r>
              <a:rPr lang="en-IN" sz="1400" dirty="0">
                <a:latin typeface="Gill Sans MT" panose="020B0502020104020203" pitchFamily="34" charset="0"/>
              </a:rPr>
              <a:t> based on various measure conclude the best performing algorithm.</a:t>
            </a:r>
          </a:p>
          <a:p>
            <a:endParaRPr lang="en-IN" sz="1400" dirty="0">
              <a:latin typeface="Gill Sans MT" panose="020B0502020104020203" pitchFamily="34" charset="0"/>
            </a:endParaRPr>
          </a:p>
          <a:p>
            <a:r>
              <a:rPr lang="en-IN" sz="1400" dirty="0">
                <a:latin typeface="Gill Sans MT" panose="020B0502020104020203" pitchFamily="34" charset="0"/>
              </a:rPr>
              <a:t>The proposed classifier model has been built using WEKA tool and based on successful execution of each step we can evaluate the experimental results.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288" y="1627067"/>
            <a:ext cx="3014282" cy="421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Backgrounds, Free White Powerpoint Background - SlideBackgroun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90170"/>
            <a:ext cx="12192000" cy="6948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828675" y="745764"/>
            <a:ext cx="10259010" cy="707886"/>
          </a:xfrm>
          <a:prstGeom prst="rect">
            <a:avLst/>
          </a:prstGeom>
          <a:solidFill>
            <a:schemeClr val="bg1"/>
          </a:solidFill>
        </p:spPr>
        <p:txBody>
          <a:bodyPr wrap="square" rtlCol="0" anchor="t">
            <a:spAutoFit/>
          </a:bodyPr>
          <a:lstStyle/>
          <a:p>
            <a:pPr indent="0" algn="ctr">
              <a:buFont typeface="Wingdings" panose="05000000000000000000" charset="0"/>
              <a:buNone/>
            </a:pPr>
            <a:r>
              <a:rPr lang="en-US" sz="2000" u="sng" dirty="0">
                <a:latin typeface="Felix Titling" panose="04060505060202020A04" charset="0"/>
                <a:cs typeface="Felix Titling" panose="04060505060202020A04" charset="0"/>
              </a:rPr>
              <a:t>Diabetes disease prediction using machine learning on big data </a:t>
            </a:r>
          </a:p>
          <a:p>
            <a:pPr indent="0" algn="ctr">
              <a:buFont typeface="Wingdings" panose="05000000000000000000" charset="0"/>
              <a:buNone/>
            </a:pPr>
            <a:r>
              <a:rPr lang="en-US" sz="2000" u="sng" dirty="0">
                <a:latin typeface="Felix Titling" panose="04060505060202020A04" charset="0"/>
                <a:cs typeface="Felix Titling" panose="04060505060202020A04" charset="0"/>
              </a:rPr>
              <a:t>of healthcare</a:t>
            </a:r>
            <a:r>
              <a:rPr lang="en-IN" altLang="en-US" sz="2000" u="sng" dirty="0">
                <a:latin typeface="Felix Titling" panose="04060505060202020A04" charset="0"/>
                <a:cs typeface="Felix Titling" panose="04060505060202020A04" charset="0"/>
                <a:sym typeface="+mn-ea"/>
              </a:rPr>
              <a:t>:</a:t>
            </a:r>
          </a:p>
        </p:txBody>
      </p:sp>
      <p:sp>
        <p:nvSpPr>
          <p:cNvPr id="2" name="Text Box 3">
            <a:extLst>
              <a:ext uri="{FF2B5EF4-FFF2-40B4-BE49-F238E27FC236}">
                <a16:creationId xmlns:a16="http://schemas.microsoft.com/office/drawing/2014/main" id="{F26E57CA-3748-86F4-7D7A-D1D682538B76}"/>
              </a:ext>
            </a:extLst>
          </p:cNvPr>
          <p:cNvSpPr txBox="1"/>
          <p:nvPr/>
        </p:nvSpPr>
        <p:spPr>
          <a:xfrm>
            <a:off x="3317738" y="175808"/>
            <a:ext cx="5301608" cy="523220"/>
          </a:xfrm>
          <a:prstGeom prst="rect">
            <a:avLst/>
          </a:prstGeom>
          <a:solidFill>
            <a:schemeClr val="bg1"/>
          </a:solidFill>
        </p:spPr>
        <p:txBody>
          <a:bodyPr wrap="square" rtlCol="0">
            <a:spAutoFit/>
          </a:bodyPr>
          <a:lstStyle/>
          <a:p>
            <a:r>
              <a:rPr lang="en-IN" altLang="en-US" sz="2800" u="sng" dirty="0">
                <a:latin typeface="Felix Titling" panose="04060505060202020A04" charset="0"/>
                <a:cs typeface="Felix Titling" panose="04060505060202020A04" charset="0"/>
                <a:sym typeface="+mn-ea"/>
              </a:rPr>
              <a:t>Existing Models results</a:t>
            </a:r>
          </a:p>
        </p:txBody>
      </p:sp>
      <p:sp>
        <p:nvSpPr>
          <p:cNvPr id="3" name="TextBox 2">
            <a:extLst>
              <a:ext uri="{FF2B5EF4-FFF2-40B4-BE49-F238E27FC236}">
                <a16:creationId xmlns:a16="http://schemas.microsoft.com/office/drawing/2014/main" id="{A69B38B1-BCC6-0606-72A0-E9FC96743DFB}"/>
              </a:ext>
            </a:extLst>
          </p:cNvPr>
          <p:cNvSpPr txBox="1"/>
          <p:nvPr/>
        </p:nvSpPr>
        <p:spPr>
          <a:xfrm>
            <a:off x="1198485" y="1606858"/>
            <a:ext cx="4012707" cy="369332"/>
          </a:xfrm>
          <a:prstGeom prst="rect">
            <a:avLst/>
          </a:prstGeom>
          <a:noFill/>
        </p:spPr>
        <p:txBody>
          <a:bodyPr wrap="square" rtlCol="0">
            <a:spAutoFit/>
          </a:bodyPr>
          <a:lstStyle/>
          <a:p>
            <a:r>
              <a:rPr lang="en-IN" dirty="0"/>
              <a:t>RESULT:</a:t>
            </a:r>
          </a:p>
        </p:txBody>
      </p:sp>
      <p:graphicFrame>
        <p:nvGraphicFramePr>
          <p:cNvPr id="4" name="Table 4">
            <a:extLst>
              <a:ext uri="{FF2B5EF4-FFF2-40B4-BE49-F238E27FC236}">
                <a16:creationId xmlns:a16="http://schemas.microsoft.com/office/drawing/2014/main" id="{864D3E82-2725-2E61-AA05-1BDB0E682146}"/>
              </a:ext>
            </a:extLst>
          </p:cNvPr>
          <p:cNvGraphicFramePr>
            <a:graphicFrameLocks noGrp="1"/>
          </p:cNvGraphicFramePr>
          <p:nvPr>
            <p:extLst>
              <p:ext uri="{D42A27DB-BD31-4B8C-83A1-F6EECF244321}">
                <p14:modId xmlns:p14="http://schemas.microsoft.com/office/powerpoint/2010/main" val="2305485693"/>
              </p:ext>
            </p:extLst>
          </p:nvPr>
        </p:nvGraphicFramePr>
        <p:xfrm>
          <a:off x="1525973" y="2192770"/>
          <a:ext cx="7204789" cy="2392680"/>
        </p:xfrm>
        <a:graphic>
          <a:graphicData uri="http://schemas.openxmlformats.org/drawingml/2006/table">
            <a:tbl>
              <a:tblPr firstRow="1" bandRow="1">
                <a:tableStyleId>{00A15C55-8517-42AA-B614-E9B94910E393}</a:tableStyleId>
              </a:tblPr>
              <a:tblGrid>
                <a:gridCol w="1909685">
                  <a:extLst>
                    <a:ext uri="{9D8B030D-6E8A-4147-A177-3AD203B41FA5}">
                      <a16:colId xmlns:a16="http://schemas.microsoft.com/office/drawing/2014/main" val="3167669046"/>
                    </a:ext>
                  </a:extLst>
                </a:gridCol>
                <a:gridCol w="1376039">
                  <a:extLst>
                    <a:ext uri="{9D8B030D-6E8A-4147-A177-3AD203B41FA5}">
                      <a16:colId xmlns:a16="http://schemas.microsoft.com/office/drawing/2014/main" val="850620346"/>
                    </a:ext>
                  </a:extLst>
                </a:gridCol>
                <a:gridCol w="1384916">
                  <a:extLst>
                    <a:ext uri="{9D8B030D-6E8A-4147-A177-3AD203B41FA5}">
                      <a16:colId xmlns:a16="http://schemas.microsoft.com/office/drawing/2014/main" val="4286618627"/>
                    </a:ext>
                  </a:extLst>
                </a:gridCol>
                <a:gridCol w="1154097">
                  <a:extLst>
                    <a:ext uri="{9D8B030D-6E8A-4147-A177-3AD203B41FA5}">
                      <a16:colId xmlns:a16="http://schemas.microsoft.com/office/drawing/2014/main" val="2001551794"/>
                    </a:ext>
                  </a:extLst>
                </a:gridCol>
                <a:gridCol w="1380052">
                  <a:extLst>
                    <a:ext uri="{9D8B030D-6E8A-4147-A177-3AD203B41FA5}">
                      <a16:colId xmlns:a16="http://schemas.microsoft.com/office/drawing/2014/main" val="3307230665"/>
                    </a:ext>
                  </a:extLst>
                </a:gridCol>
              </a:tblGrid>
              <a:tr h="370840">
                <a:tc>
                  <a:txBody>
                    <a:bodyPr/>
                    <a:lstStyle/>
                    <a:p>
                      <a:r>
                        <a:rPr lang="en-IN" dirty="0"/>
                        <a:t>Algorithm</a:t>
                      </a:r>
                    </a:p>
                  </a:txBody>
                  <a:tcPr/>
                </a:tc>
                <a:tc>
                  <a:txBody>
                    <a:bodyPr/>
                    <a:lstStyle/>
                    <a:p>
                      <a:r>
                        <a:rPr lang="en-US" dirty="0"/>
                        <a:t>Accuracy</a:t>
                      </a:r>
                      <a:r>
                        <a:rPr lang="en-US" baseline="0" dirty="0"/>
                        <a:t> value</a:t>
                      </a:r>
                      <a:endParaRPr lang="en-IN" dirty="0"/>
                    </a:p>
                  </a:txBody>
                  <a:tcPr/>
                </a:tc>
                <a:tc>
                  <a:txBody>
                    <a:bodyPr/>
                    <a:lstStyle/>
                    <a:p>
                      <a:r>
                        <a:rPr lang="en-IN" dirty="0"/>
                        <a:t>Precision</a:t>
                      </a:r>
                    </a:p>
                  </a:txBody>
                  <a:tcPr/>
                </a:tc>
                <a:tc>
                  <a:txBody>
                    <a:bodyPr/>
                    <a:lstStyle/>
                    <a:p>
                      <a:r>
                        <a:rPr lang="en-IN" dirty="0"/>
                        <a:t>Recall</a:t>
                      </a:r>
                    </a:p>
                  </a:txBody>
                  <a:tcPr/>
                </a:tc>
                <a:tc>
                  <a:txBody>
                    <a:bodyPr/>
                    <a:lstStyle/>
                    <a:p>
                      <a:r>
                        <a:rPr lang="en-IN" dirty="0"/>
                        <a:t>F-Measure</a:t>
                      </a:r>
                    </a:p>
                  </a:txBody>
                  <a:tcPr/>
                </a:tc>
                <a:extLst>
                  <a:ext uri="{0D108BD9-81ED-4DB2-BD59-A6C34878D82A}">
                    <a16:rowId xmlns:a16="http://schemas.microsoft.com/office/drawing/2014/main" val="1703782874"/>
                  </a:ext>
                </a:extLst>
              </a:tr>
              <a:tr h="370840">
                <a:tc>
                  <a:txBody>
                    <a:bodyPr/>
                    <a:lstStyle/>
                    <a:p>
                      <a:r>
                        <a:rPr lang="en-IN" dirty="0"/>
                        <a:t>Naïve Bayes</a:t>
                      </a:r>
                    </a:p>
                  </a:txBody>
                  <a:tcPr/>
                </a:tc>
                <a:tc>
                  <a:txBody>
                    <a:bodyPr/>
                    <a:lstStyle/>
                    <a:p>
                      <a:r>
                        <a:rPr lang="en-IN" dirty="0"/>
                        <a:t>0.770</a:t>
                      </a:r>
                    </a:p>
                  </a:txBody>
                  <a:tcPr/>
                </a:tc>
                <a:tc>
                  <a:txBody>
                    <a:bodyPr/>
                    <a:lstStyle/>
                    <a:p>
                      <a:r>
                        <a:rPr lang="en-IN" dirty="0"/>
                        <a:t>0.767</a:t>
                      </a:r>
                    </a:p>
                  </a:txBody>
                  <a:tcPr/>
                </a:tc>
                <a:tc>
                  <a:txBody>
                    <a:bodyPr/>
                    <a:lstStyle/>
                    <a:p>
                      <a:r>
                        <a:rPr lang="en-IN" dirty="0"/>
                        <a:t>0.770</a:t>
                      </a:r>
                    </a:p>
                  </a:txBody>
                  <a:tcPr/>
                </a:tc>
                <a:tc>
                  <a:txBody>
                    <a:bodyPr/>
                    <a:lstStyle/>
                    <a:p>
                      <a:r>
                        <a:rPr lang="en-IN" dirty="0"/>
                        <a:t>0.768</a:t>
                      </a:r>
                    </a:p>
                  </a:txBody>
                  <a:tcPr/>
                </a:tc>
                <a:extLst>
                  <a:ext uri="{0D108BD9-81ED-4DB2-BD59-A6C34878D82A}">
                    <a16:rowId xmlns:a16="http://schemas.microsoft.com/office/drawing/2014/main" val="2731025782"/>
                  </a:ext>
                </a:extLst>
              </a:tr>
              <a:tr h="370840">
                <a:tc>
                  <a:txBody>
                    <a:bodyPr/>
                    <a:lstStyle/>
                    <a:p>
                      <a:r>
                        <a:rPr lang="en-IN" dirty="0"/>
                        <a:t>Support Vector Machine</a:t>
                      </a:r>
                    </a:p>
                  </a:txBody>
                  <a:tcPr/>
                </a:tc>
                <a:tc>
                  <a:txBody>
                    <a:bodyPr/>
                    <a:lstStyle/>
                    <a:p>
                      <a:r>
                        <a:rPr lang="en-IN" dirty="0"/>
                        <a:t>0.791</a:t>
                      </a:r>
                    </a:p>
                  </a:txBody>
                  <a:tcPr/>
                </a:tc>
                <a:tc>
                  <a:txBody>
                    <a:bodyPr/>
                    <a:lstStyle/>
                    <a:p>
                      <a:r>
                        <a:rPr lang="en-IN" dirty="0"/>
                        <a:t>0.784</a:t>
                      </a:r>
                    </a:p>
                  </a:txBody>
                  <a:tcPr/>
                </a:tc>
                <a:tc>
                  <a:txBody>
                    <a:bodyPr/>
                    <a:lstStyle/>
                    <a:p>
                      <a:r>
                        <a:rPr lang="en-IN" dirty="0"/>
                        <a:t>0.791</a:t>
                      </a:r>
                    </a:p>
                  </a:txBody>
                  <a:tcPr/>
                </a:tc>
                <a:tc>
                  <a:txBody>
                    <a:bodyPr/>
                    <a:lstStyle/>
                    <a:p>
                      <a:r>
                        <a:rPr lang="en-IN" dirty="0"/>
                        <a:t>0.782</a:t>
                      </a:r>
                    </a:p>
                  </a:txBody>
                  <a:tcPr/>
                </a:tc>
                <a:extLst>
                  <a:ext uri="{0D108BD9-81ED-4DB2-BD59-A6C34878D82A}">
                    <a16:rowId xmlns:a16="http://schemas.microsoft.com/office/drawing/2014/main" val="1021972266"/>
                  </a:ext>
                </a:extLst>
              </a:tr>
              <a:tr h="370840">
                <a:tc>
                  <a:txBody>
                    <a:bodyPr/>
                    <a:lstStyle/>
                    <a:p>
                      <a:r>
                        <a:rPr lang="en-IN" dirty="0"/>
                        <a:t>Random Forest</a:t>
                      </a:r>
                    </a:p>
                  </a:txBody>
                  <a:tcPr/>
                </a:tc>
                <a:tc>
                  <a:txBody>
                    <a:bodyPr/>
                    <a:lstStyle/>
                    <a:p>
                      <a:r>
                        <a:rPr lang="en-IN" dirty="0"/>
                        <a:t>0.765</a:t>
                      </a:r>
                    </a:p>
                  </a:txBody>
                  <a:tcPr/>
                </a:tc>
                <a:tc>
                  <a:txBody>
                    <a:bodyPr/>
                    <a:lstStyle/>
                    <a:p>
                      <a:r>
                        <a:rPr lang="en-IN" dirty="0"/>
                        <a:t>0.756</a:t>
                      </a:r>
                    </a:p>
                  </a:txBody>
                  <a:tcPr/>
                </a:tc>
                <a:tc>
                  <a:txBody>
                    <a:bodyPr/>
                    <a:lstStyle/>
                    <a:p>
                      <a:r>
                        <a:rPr lang="en-IN" dirty="0"/>
                        <a:t>0.765</a:t>
                      </a:r>
                    </a:p>
                  </a:txBody>
                  <a:tcPr/>
                </a:tc>
                <a:tc>
                  <a:txBody>
                    <a:bodyPr/>
                    <a:lstStyle/>
                    <a:p>
                      <a:r>
                        <a:rPr lang="en-IN" dirty="0"/>
                        <a:t>0.758</a:t>
                      </a:r>
                    </a:p>
                  </a:txBody>
                  <a:tcPr/>
                </a:tc>
                <a:extLst>
                  <a:ext uri="{0D108BD9-81ED-4DB2-BD59-A6C34878D82A}">
                    <a16:rowId xmlns:a16="http://schemas.microsoft.com/office/drawing/2014/main" val="1169482867"/>
                  </a:ext>
                </a:extLst>
              </a:tr>
              <a:tr h="370840">
                <a:tc>
                  <a:txBody>
                    <a:bodyPr/>
                    <a:lstStyle/>
                    <a:p>
                      <a:r>
                        <a:rPr lang="en-IN" dirty="0"/>
                        <a:t>Simple Cart</a:t>
                      </a:r>
                    </a:p>
                  </a:txBody>
                  <a:tcPr/>
                </a:tc>
                <a:tc>
                  <a:txBody>
                    <a:bodyPr/>
                    <a:lstStyle/>
                    <a:p>
                      <a:r>
                        <a:rPr lang="en-IN" dirty="0"/>
                        <a:t>0.765</a:t>
                      </a:r>
                    </a:p>
                  </a:txBody>
                  <a:tcPr/>
                </a:tc>
                <a:tc>
                  <a:txBody>
                    <a:bodyPr/>
                    <a:lstStyle/>
                    <a:p>
                      <a:r>
                        <a:rPr lang="en-IN" dirty="0"/>
                        <a:t>0.762</a:t>
                      </a:r>
                    </a:p>
                  </a:txBody>
                  <a:tcPr/>
                </a:tc>
                <a:tc>
                  <a:txBody>
                    <a:bodyPr/>
                    <a:lstStyle/>
                    <a:p>
                      <a:r>
                        <a:rPr lang="en-IN" dirty="0"/>
                        <a:t>0.763</a:t>
                      </a:r>
                    </a:p>
                  </a:txBody>
                  <a:tcPr/>
                </a:tc>
                <a:tc>
                  <a:txBody>
                    <a:bodyPr/>
                    <a:lstStyle/>
                    <a:p>
                      <a:r>
                        <a:rPr lang="en-IN" dirty="0"/>
                        <a:t>0.446</a:t>
                      </a:r>
                    </a:p>
                  </a:txBody>
                  <a:tcPr/>
                </a:tc>
                <a:extLst>
                  <a:ext uri="{0D108BD9-81ED-4DB2-BD59-A6C34878D82A}">
                    <a16:rowId xmlns:a16="http://schemas.microsoft.com/office/drawing/2014/main" val="1102636284"/>
                  </a:ext>
                </a:extLst>
              </a:tr>
            </a:tbl>
          </a:graphicData>
        </a:graphic>
      </p:graphicFrame>
    </p:spTree>
    <p:extLst>
      <p:ext uri="{BB962C8B-B14F-4D97-AF65-F5344CB8AC3E}">
        <p14:creationId xmlns:p14="http://schemas.microsoft.com/office/powerpoint/2010/main" val="829165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TotalTime>
  <Words>2385</Words>
  <Application>Microsoft Office PowerPoint</Application>
  <PresentationFormat>Widescreen</PresentationFormat>
  <Paragraphs>294</Paragraphs>
  <Slides>34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Bodoni MT</vt:lpstr>
      <vt:lpstr>Calibri</vt:lpstr>
      <vt:lpstr>Calibri Light</vt:lpstr>
      <vt:lpstr>Felix Titling</vt:lpstr>
      <vt:lpstr>Footlight MT Light</vt:lpstr>
      <vt:lpstr>FZShuTi</vt:lpstr>
      <vt:lpstr>Gill Sans MT</vt:lpstr>
      <vt:lpstr>Maiandra GD</vt:lpstr>
      <vt:lpstr>OCR A Extended</vt:lpstr>
      <vt:lpstr>STIXGeneral-Regular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gone</dc:creator>
  <cp:lastModifiedBy>gajendrula</cp:lastModifiedBy>
  <cp:revision>38</cp:revision>
  <dcterms:created xsi:type="dcterms:W3CDTF">2023-02-07T08:34:10Z</dcterms:created>
  <dcterms:modified xsi:type="dcterms:W3CDTF">2023-04-12T09:42:10Z</dcterms:modified>
</cp:coreProperties>
</file>